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78" r:id="rId3"/>
    <p:sldId id="325" r:id="rId4"/>
    <p:sldId id="282" r:id="rId5"/>
    <p:sldId id="316" r:id="rId6"/>
    <p:sldId id="317" r:id="rId7"/>
    <p:sldId id="318" r:id="rId8"/>
    <p:sldId id="285" r:id="rId9"/>
    <p:sldId id="327" r:id="rId10"/>
    <p:sldId id="321" r:id="rId11"/>
    <p:sldId id="287" r:id="rId12"/>
    <p:sldId id="288" r:id="rId13"/>
    <p:sldId id="289" r:id="rId14"/>
    <p:sldId id="305" r:id="rId15"/>
    <p:sldId id="290" r:id="rId16"/>
    <p:sldId id="306" r:id="rId17"/>
    <p:sldId id="298" r:id="rId18"/>
    <p:sldId id="300" r:id="rId19"/>
    <p:sldId id="320" r:id="rId20"/>
    <p:sldId id="292" r:id="rId21"/>
    <p:sldId id="301" r:id="rId22"/>
    <p:sldId id="322" r:id="rId23"/>
    <p:sldId id="299" r:id="rId24"/>
    <p:sldId id="274" r:id="rId25"/>
    <p:sldId id="319" r:id="rId26"/>
    <p:sldId id="270" r:id="rId27"/>
    <p:sldId id="303" r:id="rId28"/>
    <p:sldId id="304" r:id="rId29"/>
    <p:sldId id="323" r:id="rId30"/>
    <p:sldId id="307" r:id="rId31"/>
    <p:sldId id="309" r:id="rId32"/>
    <p:sldId id="324" r:id="rId33"/>
    <p:sldId id="296" r:id="rId34"/>
    <p:sldId id="328" r:id="rId35"/>
    <p:sldId id="263" r:id="rId36"/>
    <p:sldId id="326" r:id="rId37"/>
    <p:sldId id="308" r:id="rId38"/>
    <p:sldId id="31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FBFBF"/>
    <a:srgbClr val="F0F0F0"/>
    <a:srgbClr val="1F497D"/>
    <a:srgbClr val="EAEAEA"/>
    <a:srgbClr val="CCFF66"/>
    <a:srgbClr val="000000"/>
    <a:srgbClr val="4BACC6"/>
    <a:srgbClr val="0070C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88406" autoAdjust="0"/>
  </p:normalViewPr>
  <p:slideViewPr>
    <p:cSldViewPr>
      <p:cViewPr varScale="1">
        <p:scale>
          <a:sx n="59" d="100"/>
          <a:sy n="59" d="100"/>
        </p:scale>
        <p:origin x="1474" y="3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69" d="100"/>
          <a:sy n="69" d="100"/>
        </p:scale>
        <p:origin x="-27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26756-09B7-4D73-8DDD-F0A9704D0643}" type="datetimeFigureOut">
              <a:rPr lang="zh-CN" altLang="en-US" smtClean="0"/>
              <a:pPr/>
              <a:t>2016/4/12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DEA8E-0060-4F3F-AC44-86BD96176508}" type="slidenum">
              <a:rPr lang="zh-CN" altLang="en-US" smtClean="0"/>
              <a:pPr/>
              <a:t>‹#›</a:t>
            </a:fld>
            <a:endParaRPr lang="zh-CN" altLang="en-US"/>
          </a:p>
        </p:txBody>
      </p:sp>
    </p:spTree>
    <p:extLst>
      <p:ext uri="{BB962C8B-B14F-4D97-AF65-F5344CB8AC3E}">
        <p14:creationId xmlns:p14="http://schemas.microsoft.com/office/powerpoint/2010/main" val="45130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As simple Outline of this work,</a:t>
            </a:r>
            <a:r>
              <a:rPr lang="en-US" altLang="zh-CN" baseline="0" dirty="0" smtClean="0"/>
              <a:t> for a certain type of distributed storage system, we FIRST measure the Network traffic and runtime performance of the mechanism that ensure data consistency among servers, SECONDLY we analyze the measured data as well as the documentation and source code of such system under different configuration to find and validate the performance limitation of such mechanism. THIRDLY we propose a new mechanism built on top of the existing one that could provide better performance. FOURTHLY we evaluate our proposed mechanism, comparing its performance to the existing one.</a:t>
            </a:r>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a:t>
            </a:fld>
            <a:endParaRPr lang="zh-CN" altLang="en-US"/>
          </a:p>
        </p:txBody>
      </p:sp>
    </p:spTree>
    <p:extLst>
      <p:ext uri="{BB962C8B-B14F-4D97-AF65-F5344CB8AC3E}">
        <p14:creationId xmlns:p14="http://schemas.microsoft.com/office/powerpoint/2010/main" val="19232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11</a:t>
            </a:fld>
            <a:endParaRPr lang="zh-CN" altLang="en-US"/>
          </a:p>
        </p:txBody>
      </p:sp>
    </p:spTree>
    <p:extLst>
      <p:ext uri="{BB962C8B-B14F-4D97-AF65-F5344CB8AC3E}">
        <p14:creationId xmlns:p14="http://schemas.microsoft.com/office/powerpoint/2010/main" val="268580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12</a:t>
            </a:fld>
            <a:endParaRPr lang="zh-CN" altLang="en-US"/>
          </a:p>
        </p:txBody>
      </p:sp>
    </p:spTree>
    <p:extLst>
      <p:ext uri="{BB962C8B-B14F-4D97-AF65-F5344CB8AC3E}">
        <p14:creationId xmlns:p14="http://schemas.microsoft.com/office/powerpoint/2010/main" val="248362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13</a:t>
            </a:fld>
            <a:endParaRPr lang="zh-CN" altLang="en-US"/>
          </a:p>
        </p:txBody>
      </p:sp>
    </p:spTree>
    <p:extLst>
      <p:ext uri="{BB962C8B-B14F-4D97-AF65-F5344CB8AC3E}">
        <p14:creationId xmlns:p14="http://schemas.microsoft.com/office/powerpoint/2010/main" val="234114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 From the analysis above and the results,</a:t>
            </a:r>
            <a:r>
              <a:rPr lang="en-US" altLang="zh-CN" baseline="0" dirty="0" smtClean="0"/>
              <a:t> we see that the sync delay mainly come from the network.</a:t>
            </a:r>
          </a:p>
          <a:p>
            <a:r>
              <a:rPr lang="en-US" altLang="zh-CN" baseline="0" dirty="0" smtClean="0"/>
              <a:t>- The traffic is for each node (synchronization initialized by one node). Each node execute that every 30s.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Availability is supposed</a:t>
            </a:r>
            <a:r>
              <a:rPr lang="en-US" altLang="zh-CN" baseline="0" dirty="0" smtClean="0"/>
              <a:t> to be higher with larger r.</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14</a:t>
            </a:fld>
            <a:endParaRPr lang="zh-CN" altLang="en-US"/>
          </a:p>
        </p:txBody>
      </p:sp>
    </p:spTree>
    <p:extLst>
      <p:ext uri="{BB962C8B-B14F-4D97-AF65-F5344CB8AC3E}">
        <p14:creationId xmlns:p14="http://schemas.microsoft.com/office/powerpoint/2010/main" val="334220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Icehouse</a:t>
            </a:r>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15</a:t>
            </a:fld>
            <a:endParaRPr lang="zh-CN" altLang="en-US"/>
          </a:p>
        </p:txBody>
      </p:sp>
    </p:spTree>
    <p:extLst>
      <p:ext uri="{BB962C8B-B14F-4D97-AF65-F5344CB8AC3E}">
        <p14:creationId xmlns:p14="http://schemas.microsoft.com/office/powerpoint/2010/main" val="302644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0" dirty="0" smtClean="0"/>
              <a:t>- Depending on the number of nodes on the systems, each node will be assigned a number of groups</a:t>
            </a:r>
          </a:p>
          <a:p>
            <a:pPr>
              <a:buFontTx/>
              <a:buChar char="-"/>
            </a:pPr>
            <a:r>
              <a:rPr lang="en-US" altLang="zh-CN" b="0" dirty="0" smtClean="0"/>
              <a:t>Red arrow represent where all groups</a:t>
            </a:r>
            <a:r>
              <a:rPr lang="en-US" altLang="zh-CN" b="0" baseline="0" dirty="0" smtClean="0"/>
              <a:t> are generated.</a:t>
            </a:r>
          </a:p>
          <a:p>
            <a:pPr>
              <a:buFontTx/>
              <a:buNone/>
            </a:pPr>
            <a:r>
              <a:rPr lang="en-US" altLang="zh-CN" b="0" baseline="0" dirty="0" smtClean="0"/>
              <a:t>- Group (Partition) is the unit of </a:t>
            </a:r>
            <a:r>
              <a:rPr lang="en-US" altLang="zh-CN" b="0" baseline="0" dirty="0" err="1" smtClean="0"/>
              <a:t>Synchronisation</a:t>
            </a:r>
            <a:r>
              <a:rPr lang="en-US" altLang="zh-CN" b="0" baseline="0" dirty="0" smtClean="0"/>
              <a:t>.</a:t>
            </a:r>
            <a:endParaRPr lang="zh-CN" altLang="en-US" b="0"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16</a:t>
            </a:fld>
            <a:endParaRPr lang="zh-CN" altLang="en-US"/>
          </a:p>
        </p:txBody>
      </p:sp>
    </p:spTree>
    <p:extLst>
      <p:ext uri="{BB962C8B-B14F-4D97-AF65-F5344CB8AC3E}">
        <p14:creationId xmlns:p14="http://schemas.microsoft.com/office/powerpoint/2010/main" val="324848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b="0"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17</a:t>
            </a:fld>
            <a:endParaRPr lang="zh-CN" altLang="en-US"/>
          </a:p>
        </p:txBody>
      </p:sp>
    </p:spTree>
    <p:extLst>
      <p:ext uri="{BB962C8B-B14F-4D97-AF65-F5344CB8AC3E}">
        <p14:creationId xmlns:p14="http://schemas.microsoft.com/office/powerpoint/2010/main" val="324848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 see in detail what a sync message is and how it is delivered</a:t>
            </a:r>
          </a:p>
          <a:p>
            <a:r>
              <a:rPr lang="en-US" altLang="zh-CN" b="1" dirty="0" smtClean="0"/>
              <a:t>Remove the graph bellow</a:t>
            </a:r>
            <a:endParaRPr lang="zh-CN" altLang="en-US" b="1"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 see in detail what a sync message is and how it is delivered</a:t>
            </a:r>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20</a:t>
            </a:fld>
            <a:endParaRPr lang="zh-CN" altLang="en-US"/>
          </a:p>
        </p:txBody>
      </p:sp>
    </p:spTree>
    <p:extLst>
      <p:ext uri="{BB962C8B-B14F-4D97-AF65-F5344CB8AC3E}">
        <p14:creationId xmlns:p14="http://schemas.microsoft.com/office/powerpoint/2010/main" val="61098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pPr/>
              <a:t>2</a:t>
            </a:fld>
            <a:endParaRPr lang="zh-CN" altLang="en-US"/>
          </a:p>
        </p:txBody>
      </p:sp>
    </p:spTree>
    <p:extLst>
      <p:ext uri="{BB962C8B-B14F-4D97-AF65-F5344CB8AC3E}">
        <p14:creationId xmlns:p14="http://schemas.microsoft.com/office/powerpoint/2010/main" val="245849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pPr/>
              <a:t>22</a:t>
            </a:fld>
            <a:endParaRPr lang="zh-CN" altLang="en-US"/>
          </a:p>
        </p:txBody>
      </p:sp>
    </p:spTree>
    <p:extLst>
      <p:ext uri="{BB962C8B-B14F-4D97-AF65-F5344CB8AC3E}">
        <p14:creationId xmlns:p14="http://schemas.microsoft.com/office/powerpoint/2010/main" val="245849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23</a:t>
            </a:fld>
            <a:endParaRPr lang="zh-CN" altLang="en-US"/>
          </a:p>
        </p:txBody>
      </p:sp>
    </p:spTree>
    <p:extLst>
      <p:ext uri="{BB962C8B-B14F-4D97-AF65-F5344CB8AC3E}">
        <p14:creationId xmlns:p14="http://schemas.microsoft.com/office/powerpoint/2010/main" val="3782566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24</a:t>
            </a:fld>
            <a:endParaRPr lang="zh-CN" altLang="en-US"/>
          </a:p>
        </p:txBody>
      </p:sp>
    </p:spTree>
    <p:extLst>
      <p:ext uri="{BB962C8B-B14F-4D97-AF65-F5344CB8AC3E}">
        <p14:creationId xmlns:p14="http://schemas.microsoft.com/office/powerpoint/2010/main" val="295293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25</a:t>
            </a:fld>
            <a:endParaRPr lang="zh-CN" altLang="en-US"/>
          </a:p>
        </p:txBody>
      </p:sp>
    </p:spTree>
    <p:extLst>
      <p:ext uri="{BB962C8B-B14F-4D97-AF65-F5344CB8AC3E}">
        <p14:creationId xmlns:p14="http://schemas.microsoft.com/office/powerpoint/2010/main" val="2952930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b="0" i="0"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26</a:t>
            </a:fld>
            <a:endParaRPr lang="zh-CN" altLang="en-US"/>
          </a:p>
        </p:txBody>
      </p:sp>
    </p:spTree>
    <p:extLst>
      <p:ext uri="{BB962C8B-B14F-4D97-AF65-F5344CB8AC3E}">
        <p14:creationId xmlns:p14="http://schemas.microsoft.com/office/powerpoint/2010/main" val="2564397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b="1" i="0"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27</a:t>
            </a:fld>
            <a:endParaRPr lang="zh-CN" altLang="en-US"/>
          </a:p>
        </p:txBody>
      </p:sp>
    </p:spTree>
    <p:extLst>
      <p:ext uri="{BB962C8B-B14F-4D97-AF65-F5344CB8AC3E}">
        <p14:creationId xmlns:p14="http://schemas.microsoft.com/office/powerpoint/2010/main" val="21897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b="0" i="0"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28</a:t>
            </a:fld>
            <a:endParaRPr lang="zh-CN" altLang="en-US"/>
          </a:p>
        </p:txBody>
      </p:sp>
    </p:spTree>
    <p:extLst>
      <p:ext uri="{BB962C8B-B14F-4D97-AF65-F5344CB8AC3E}">
        <p14:creationId xmlns:p14="http://schemas.microsoft.com/office/powerpoint/2010/main" val="199350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pPr/>
              <a:t>29</a:t>
            </a:fld>
            <a:endParaRPr lang="zh-CN" altLang="en-US"/>
          </a:p>
        </p:txBody>
      </p:sp>
    </p:spTree>
    <p:extLst>
      <p:ext uri="{BB962C8B-B14F-4D97-AF65-F5344CB8AC3E}">
        <p14:creationId xmlns:p14="http://schemas.microsoft.com/office/powerpoint/2010/main" val="245849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 r=2 only</a:t>
            </a:r>
            <a:r>
              <a:rPr lang="en-US" altLang="zh-CN" baseline="0" dirty="0" smtClean="0"/>
              <a:t> </a:t>
            </a:r>
            <a:r>
              <a:rPr lang="en-US" altLang="zh-CN" baseline="0" dirty="0" err="1" smtClean="0"/>
              <a:t>HoH</a:t>
            </a:r>
            <a:r>
              <a:rPr lang="en-US" altLang="zh-CN" baseline="0" dirty="0" smtClean="0"/>
              <a:t> is making the change</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altLang="zh-CN" dirty="0" smtClean="0"/>
              <a:t>Define an object(File + metadata). metadata ex: how long should it be stored, creation time, other user defined metadata.</a:t>
            </a:r>
          </a:p>
          <a:p>
            <a:pPr>
              <a:buFontTx/>
              <a:buChar char="-"/>
            </a:pPr>
            <a:r>
              <a:rPr lang="en-US" altLang="zh-CN" dirty="0" smtClean="0"/>
              <a:t>We</a:t>
            </a:r>
            <a:r>
              <a:rPr lang="en-US" altLang="zh-CN" baseline="0" dirty="0" smtClean="0"/>
              <a:t> have storage server that can be anywhere on the Earth that constitute the object storage system.</a:t>
            </a:r>
          </a:p>
          <a:p>
            <a:pPr>
              <a:buFontTx/>
              <a:buNone/>
            </a:pPr>
            <a:r>
              <a:rPr lang="en-US" altLang="zh-CN" baseline="0" dirty="0" smtClean="0"/>
              <a:t>-When some application need to store data objects.</a:t>
            </a:r>
          </a:p>
          <a:p>
            <a:pPr>
              <a:buFontTx/>
              <a:buNone/>
            </a:pPr>
            <a:r>
              <a:rPr lang="en-US" altLang="zh-CN" baseline="0" dirty="0" smtClean="0"/>
              <a:t>-they use an API through which the data can be stored. Most common is HTTP/REST, see example.</a:t>
            </a:r>
          </a:p>
          <a:p>
            <a:pPr>
              <a:buFontTx/>
              <a:buNone/>
            </a:pPr>
            <a:r>
              <a:rPr lang="en-US" altLang="zh-CN" baseline="0" dirty="0" smtClean="0"/>
              <a:t>-Here are some popular Object storage systems.</a:t>
            </a:r>
          </a:p>
          <a:p>
            <a:pPr>
              <a:buFontTx/>
              <a:buNone/>
            </a:pPr>
            <a:r>
              <a:rPr lang="en-US" altLang="zh-CN" baseline="0" dirty="0" smtClean="0"/>
              <a:t>-The need to be highly scalable and provide high availability. Amazon said in 2013 to have around 3.5 Billion objects created per day.</a:t>
            </a:r>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In/Out of each node</a:t>
            </a:r>
          </a:p>
          <a:p>
            <a:r>
              <a:rPr lang="en-US" altLang="zh-CN" dirty="0" smtClean="0"/>
              <a:t>For r=2 only</a:t>
            </a:r>
            <a:r>
              <a:rPr lang="en-US" altLang="zh-CN" baseline="0" dirty="0" smtClean="0"/>
              <a:t> </a:t>
            </a:r>
            <a:r>
              <a:rPr lang="en-US" altLang="zh-CN" baseline="0" dirty="0" err="1" smtClean="0"/>
              <a:t>HoH</a:t>
            </a:r>
            <a:r>
              <a:rPr lang="en-US" altLang="zh-CN" baseline="0" dirty="0" smtClean="0"/>
              <a:t> is making the change</a:t>
            </a:r>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pPr/>
              <a:t>32</a:t>
            </a:fld>
            <a:endParaRPr lang="zh-CN" altLang="en-US"/>
          </a:p>
        </p:txBody>
      </p:sp>
    </p:spTree>
    <p:extLst>
      <p:ext uri="{BB962C8B-B14F-4D97-AF65-F5344CB8AC3E}">
        <p14:creationId xmlns:p14="http://schemas.microsoft.com/office/powerpoint/2010/main" val="2458492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altLang="zh-CN" dirty="0" smtClean="0"/>
              <a:t>We analyzed the Object synchronization</a:t>
            </a:r>
            <a:r>
              <a:rPr lang="en-US" altLang="zh-CN" baseline="0" dirty="0" smtClean="0"/>
              <a:t> mechanism of a popular type of object storage system and discovered</a:t>
            </a:r>
            <a:r>
              <a:rPr lang="en-US" altLang="zh-CN" dirty="0" smtClean="0"/>
              <a:t> that due to the large</a:t>
            </a:r>
            <a:r>
              <a:rPr lang="en-US" altLang="zh-CN" baseline="0" dirty="0" smtClean="0"/>
              <a:t> number and size of the exchanged messages, the process of checking data consistency experience large delay and network traffic overhead.</a:t>
            </a:r>
            <a:endParaRPr lang="en-US" altLang="zh-CN" baseline="0" dirty="0"/>
          </a:p>
          <a:p>
            <a:pPr>
              <a:buFontTx/>
              <a:buChar char="-"/>
            </a:pPr>
            <a:r>
              <a:rPr lang="en-US" altLang="zh-CN" baseline="0" dirty="0" smtClean="0"/>
              <a:t>We proposed a simple method to reduce such overhead: we use </a:t>
            </a:r>
            <a:r>
              <a:rPr lang="en-US" altLang="zh-CN" baseline="0" dirty="0" err="1" smtClean="0"/>
              <a:t>HoH</a:t>
            </a:r>
            <a:r>
              <a:rPr lang="en-US" altLang="zh-CN" baseline="0" dirty="0" smtClean="0"/>
              <a:t> to reduce message size and CHC to reduce the number of exchanged messages.</a:t>
            </a:r>
          </a:p>
          <a:p>
            <a:pPr>
              <a:buFontTx/>
              <a:buNone/>
            </a:pPr>
            <a:r>
              <a:rPr lang="en-US" altLang="zh-CN" baseline="0" dirty="0" smtClean="0"/>
              <a:t>-Finally we compare our method with the existing mechanism on </a:t>
            </a:r>
            <a:r>
              <a:rPr lang="en-US" altLang="zh-CN" baseline="0" dirty="0" err="1" smtClean="0"/>
              <a:t>OpenStack</a:t>
            </a:r>
            <a:r>
              <a:rPr lang="en-US" altLang="zh-CN" baseline="0" dirty="0" smtClean="0"/>
              <a:t> Swift both theoretically and through performance measurements.</a:t>
            </a:r>
          </a:p>
          <a:p>
            <a:pPr>
              <a:buFontTx/>
              <a:buNone/>
            </a:pPr>
            <a:r>
              <a:rPr lang="en-US" altLang="zh-CN" baseline="0" dirty="0" smtClean="0"/>
              <a:t>-As future work we can use a similar approach for both accounts and container on </a:t>
            </a:r>
            <a:r>
              <a:rPr lang="en-US" altLang="zh-CN" baseline="0" dirty="0" err="1" smtClean="0"/>
              <a:t>OpenStack</a:t>
            </a:r>
            <a:r>
              <a:rPr lang="en-US" altLang="zh-CN" baseline="0" dirty="0" smtClean="0"/>
              <a:t> Swift.</a:t>
            </a:r>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33</a:t>
            </a:fld>
            <a:endParaRPr lang="zh-CN" altLang="en-US"/>
          </a:p>
        </p:txBody>
      </p:sp>
    </p:spTree>
    <p:extLst>
      <p:ext uri="{BB962C8B-B14F-4D97-AF65-F5344CB8AC3E}">
        <p14:creationId xmlns:p14="http://schemas.microsoft.com/office/powerpoint/2010/main" val="3624137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b="0" i="0"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37</a:t>
            </a:fld>
            <a:endParaRPr lang="zh-CN" altLang="en-US"/>
          </a:p>
        </p:txBody>
      </p:sp>
    </p:spTree>
    <p:extLst>
      <p:ext uri="{BB962C8B-B14F-4D97-AF65-F5344CB8AC3E}">
        <p14:creationId xmlns:p14="http://schemas.microsoft.com/office/powerpoint/2010/main" val="199350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In/Out of each node</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order to understand the core of Eventual</a:t>
            </a:r>
            <a:r>
              <a:rPr lang="en-US" altLang="zh-CN" baseline="0" dirty="0" smtClean="0"/>
              <a:t> Consistency systems, lets study the case of </a:t>
            </a:r>
            <a:r>
              <a:rPr lang="en-US" altLang="zh-CN" baseline="0" dirty="0" err="1" smtClean="0"/>
              <a:t>OpenStack</a:t>
            </a:r>
            <a:r>
              <a:rPr lang="en-US" altLang="zh-CN" baseline="0" dirty="0" smtClean="0"/>
              <a:t> Swift. </a:t>
            </a:r>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4</a:t>
            </a:fld>
            <a:endParaRPr lang="zh-CN" altLang="en-US"/>
          </a:p>
        </p:txBody>
      </p:sp>
    </p:spTree>
    <p:extLst>
      <p:ext uri="{BB962C8B-B14F-4D97-AF65-F5344CB8AC3E}">
        <p14:creationId xmlns:p14="http://schemas.microsoft.com/office/powerpoint/2010/main" val="289275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C3BCD0-BADA-4559-A16C-1ADCC6A60E74}" type="slidenum">
              <a:rPr lang="en-US"/>
              <a:pPr/>
              <a:t>5</a:t>
            </a:fld>
            <a:endParaRPr lang="en-U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C3BCD0-BADA-4559-A16C-1ADCC6A60E74}" type="slidenum">
              <a:rPr lang="en-US"/>
              <a:pPr/>
              <a:t>6</a:t>
            </a:fld>
            <a:endParaRPr lang="en-U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C3BCD0-BADA-4559-A16C-1ADCC6A60E74}" type="slidenum">
              <a:rPr lang="en-US"/>
              <a:pPr/>
              <a:t>7</a:t>
            </a:fld>
            <a:endParaRPr lang="en-U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this system for such process</a:t>
            </a:r>
            <a:r>
              <a:rPr lang="en-US" altLang="zh-CN" baseline="0" dirty="0" smtClean="0"/>
              <a:t> (</a:t>
            </a:r>
            <a:r>
              <a:rPr lang="en-US" altLang="zh-CN" baseline="0" dirty="0" err="1" smtClean="0"/>
              <a:t>Osync</a:t>
            </a:r>
            <a:r>
              <a:rPr lang="en-US" altLang="zh-CN" baseline="0" dirty="0" smtClean="0"/>
              <a:t>)</a:t>
            </a:r>
            <a:endParaRPr lang="zh-CN" altLang="en-US" dirty="0"/>
          </a:p>
        </p:txBody>
      </p:sp>
      <p:sp>
        <p:nvSpPr>
          <p:cNvPr id="4" name="Slide Number Placeholder 3"/>
          <p:cNvSpPr>
            <a:spLocks noGrp="1"/>
          </p:cNvSpPr>
          <p:nvPr>
            <p:ph type="sldNum" sz="quarter" idx="10"/>
          </p:nvPr>
        </p:nvSpPr>
        <p:spPr/>
        <p:txBody>
          <a:bodyPr/>
          <a:lstStyle/>
          <a:p>
            <a:fld id="{B84DEA8E-0060-4F3F-AC44-86BD96176508}" type="slidenum">
              <a:rPr lang="zh-CN" altLang="en-US" smtClean="0"/>
              <a:pPr/>
              <a:t>8</a:t>
            </a:fld>
            <a:endParaRPr lang="zh-CN" altLang="en-US"/>
          </a:p>
        </p:txBody>
      </p:sp>
    </p:spTree>
    <p:extLst>
      <p:ext uri="{BB962C8B-B14F-4D97-AF65-F5344CB8AC3E}">
        <p14:creationId xmlns:p14="http://schemas.microsoft.com/office/powerpoint/2010/main" val="322653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pPr/>
              <a:t>10</a:t>
            </a:fld>
            <a:endParaRPr lang="zh-CN" altLang="en-US"/>
          </a:p>
        </p:txBody>
      </p:sp>
    </p:spTree>
    <p:extLst>
      <p:ext uri="{BB962C8B-B14F-4D97-AF65-F5344CB8AC3E}">
        <p14:creationId xmlns:p14="http://schemas.microsoft.com/office/powerpoint/2010/main" val="245849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675D6EDA-9A4B-42F1-8E70-9C03458134BC}" type="datetime1">
              <a:rPr lang="en-US" altLang="zh-CN"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949E8BAD-294C-44D3-8415-B2D6BE8DBC63}" type="datetime1">
              <a:rPr lang="en-US" altLang="zh-CN"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062F952E-F795-4420-B60B-E3454E03AF09}" type="datetime1">
              <a:rPr lang="en-US" altLang="zh-CN"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9418" y="319056"/>
            <a:ext cx="8459865" cy="1333313"/>
          </a:xfrm>
        </p:spPr>
        <p:txBody>
          <a:bodyPr/>
          <a:lstStyle/>
          <a:p>
            <a:r>
              <a:rPr lang="en-US" altLang="zh-CN" smtClean="0"/>
              <a:t>Click to edit Master title style</a:t>
            </a:r>
            <a:endParaRPr lang="zh-CN" altLang="en-US"/>
          </a:p>
        </p:txBody>
      </p:sp>
      <p:sp>
        <p:nvSpPr>
          <p:cNvPr id="3" name="Date Placeholder 2"/>
          <p:cNvSpPr>
            <a:spLocks noGrp="1"/>
          </p:cNvSpPr>
          <p:nvPr>
            <p:ph type="dt" idx="10"/>
          </p:nvPr>
        </p:nvSpPr>
        <p:spPr>
          <a:xfrm>
            <a:off x="469417" y="7284526"/>
            <a:ext cx="2188637" cy="549111"/>
          </a:xfrm>
        </p:spPr>
        <p:txBody>
          <a:bodyPr/>
          <a:lstStyle>
            <a:lvl1pPr>
              <a:defRPr/>
            </a:lvl1pPr>
          </a:lstStyle>
          <a:p>
            <a:endParaRPr lang="en-US"/>
          </a:p>
        </p:txBody>
      </p:sp>
      <p:sp>
        <p:nvSpPr>
          <p:cNvPr id="4" name="Footer Placeholder 3"/>
          <p:cNvSpPr>
            <a:spLocks noGrp="1"/>
          </p:cNvSpPr>
          <p:nvPr>
            <p:ph type="ftr" idx="11"/>
          </p:nvPr>
        </p:nvSpPr>
        <p:spPr>
          <a:xfrm>
            <a:off x="3216319" y="7284526"/>
            <a:ext cx="2979389" cy="549111"/>
          </a:xfrm>
        </p:spPr>
        <p:txBody>
          <a:bodyPr/>
          <a:lstStyle>
            <a:lvl1pPr>
              <a:defRPr/>
            </a:lvl1pPr>
          </a:lstStyle>
          <a:p>
            <a:endParaRPr lang="en-US"/>
          </a:p>
        </p:txBody>
      </p:sp>
      <p:sp>
        <p:nvSpPr>
          <p:cNvPr id="5" name="Slide Number Placeholder 4"/>
          <p:cNvSpPr>
            <a:spLocks noGrp="1"/>
          </p:cNvSpPr>
          <p:nvPr>
            <p:ph type="sldNum" idx="12"/>
          </p:nvPr>
        </p:nvSpPr>
        <p:spPr>
          <a:xfrm>
            <a:off x="6742127" y="7284526"/>
            <a:ext cx="2188637" cy="549111"/>
          </a:xfrm>
        </p:spPr>
        <p:txBody>
          <a:bodyPr/>
          <a:lstStyle>
            <a:lvl1pPr>
              <a:defRPr/>
            </a:lvl1pPr>
          </a:lstStyle>
          <a:p>
            <a:fld id="{0B1406B7-20EE-4640-BF90-7B0301CFC2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79ABD47-FE14-4EF4-806D-EFB7262BA37C}" type="datetime1">
              <a:rPr lang="en-US" altLang="zh-CN"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E1EB6732-37A3-42CC-80EE-CD5D12A4B762}" type="datetime1">
              <a:rPr lang="en-US" altLang="zh-CN"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7BE57342-C259-4E9F-95D9-D6144D622149}" type="datetime1">
              <a:rPr lang="en-US" altLang="zh-CN"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6C5EEC9A-0BC5-4A01-AAD9-C290298FD0D2}" type="datetime1">
              <a:rPr lang="en-US" altLang="zh-CN"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39424F8A-8502-4DA7-BF7E-DF5391BEE03D}" type="datetime1">
              <a:rPr lang="en-US" altLang="zh-CN"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BFE0F-1A6C-481F-B29C-7381BE2CECB7}" type="datetime1">
              <a:rPr lang="en-US" altLang="zh-CN"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F3EB26-FB5E-4F9C-9A5D-D932C15B6340}" type="datetime1">
              <a:rPr lang="en-US" altLang="zh-CN"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B2FB5C11-ECD7-4137-AC27-27ADA51F8B93}" type="datetime1">
              <a:rPr lang="en-US" altLang="zh-CN"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23824-7256-4423-B1E1-D4A49ACF6604}" type="datetime1">
              <a:rPr lang="en-US" altLang="zh-CN"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9.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20.xml"/><Relationship Id="rId7"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jpeg"/><Relationship Id="rId9" Type="http://schemas.openxmlformats.org/officeDocument/2006/relationships/image" Target="../media/image6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9.jpe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25.xml"/><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7.xml"/><Relationship Id="rId7"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32.xml"/><Relationship Id="rId7" Type="http://schemas.openxmlformats.org/officeDocument/2006/relationships/image" Target="../media/image94.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image" Target="../media/image93.png"/><Relationship Id="rId4" Type="http://schemas.openxmlformats.org/officeDocument/2006/relationships/image" Target="../media/image50.jpeg"/><Relationship Id="rId9"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97.png"/><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notesSlide" Target="../notesSlides/notesSlide4.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30.emf"/></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7848600" y="920261"/>
            <a:ext cx="1143000" cy="984739"/>
          </a:xfrm>
          <a:prstGeom prst="rect">
            <a:avLst/>
          </a:prstGeom>
          <a:noFill/>
          <a:ln w="9525">
            <a:noFill/>
            <a:miter lim="800000"/>
            <a:headEnd/>
            <a:tailEnd/>
          </a:ln>
          <a:effectLst/>
        </p:spPr>
      </p:pic>
      <p:sp>
        <p:nvSpPr>
          <p:cNvPr id="23" name="Rounded Rectangle 22"/>
          <p:cNvSpPr/>
          <p:nvPr/>
        </p:nvSpPr>
        <p:spPr>
          <a:xfrm>
            <a:off x="304800" y="3122712"/>
            <a:ext cx="2743200" cy="3582888"/>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6" name="Picture 2"/>
          <p:cNvPicPr>
            <a:picLocks noChangeAspect="1" noChangeArrowheads="1"/>
          </p:cNvPicPr>
          <p:nvPr/>
        </p:nvPicPr>
        <p:blipFill>
          <a:blip r:embed="rId4"/>
          <a:srcRect/>
          <a:stretch>
            <a:fillRect/>
          </a:stretch>
        </p:blipFill>
        <p:spPr bwMode="auto">
          <a:xfrm>
            <a:off x="1219200" y="76200"/>
            <a:ext cx="6724650" cy="485775"/>
          </a:xfrm>
          <a:prstGeom prst="rect">
            <a:avLst/>
          </a:prstGeom>
          <a:noFill/>
          <a:ln w="9525">
            <a:noFill/>
            <a:miter lim="800000"/>
            <a:headEnd/>
            <a:tailEnd/>
          </a:ln>
          <a:effectLst/>
        </p:spPr>
      </p:pic>
      <p:pic>
        <p:nvPicPr>
          <p:cNvPr id="11" name="Picture 2" descr="http://d.hiphotos.baidu.com/baike/eH%3D84/sign=c52ad3cad109b3def9caec60f8be6cd3/a5c27d1ed21b0ef488b1ecfcddc451da81cb3e32.jpg"/>
          <p:cNvPicPr>
            <a:picLocks noChangeAspect="1" noChangeArrowheads="1"/>
          </p:cNvPicPr>
          <p:nvPr/>
        </p:nvPicPr>
        <p:blipFill>
          <a:blip r:embed="rId5" cstate="print"/>
          <a:srcRect/>
          <a:stretch>
            <a:fillRect/>
          </a:stretch>
        </p:blipFill>
        <p:spPr bwMode="auto">
          <a:xfrm>
            <a:off x="1066800" y="4343400"/>
            <a:ext cx="1143000" cy="1143000"/>
          </a:xfrm>
          <a:prstGeom prst="rect">
            <a:avLst/>
          </a:prstGeom>
          <a:noFill/>
        </p:spPr>
      </p:pic>
      <p:sp>
        <p:nvSpPr>
          <p:cNvPr id="14" name="TextBox 13"/>
          <p:cNvSpPr txBox="1"/>
          <p:nvPr/>
        </p:nvSpPr>
        <p:spPr>
          <a:xfrm>
            <a:off x="304800" y="2389257"/>
            <a:ext cx="8668912" cy="353943"/>
          </a:xfrm>
          <a:prstGeom prst="rect">
            <a:avLst/>
          </a:prstGeom>
          <a:noFill/>
        </p:spPr>
        <p:txBody>
          <a:bodyPr wrap="none" rtlCol="0">
            <a:spAutoFit/>
          </a:bodyPr>
          <a:lstStyle/>
          <a:p>
            <a:r>
              <a:rPr lang="en-US" altLang="zh-CN" sz="1700" b="1" dirty="0" smtClean="0">
                <a:latin typeface="MS Reference Sans Serif" pitchFamily="34" charset="0"/>
              </a:rPr>
              <a:t>Thierry </a:t>
            </a:r>
            <a:r>
              <a:rPr lang="en-US" altLang="zh-CN" sz="1700" b="1" dirty="0" err="1" smtClean="0">
                <a:latin typeface="MS Reference Sans Serif" pitchFamily="34" charset="0"/>
              </a:rPr>
              <a:t>Titcheu</a:t>
            </a:r>
            <a:r>
              <a:rPr lang="en-US" altLang="zh-CN" sz="1700" b="1" dirty="0" smtClean="0">
                <a:latin typeface="MS Reference Sans Serif" pitchFamily="34" charset="0"/>
              </a:rPr>
              <a:t> </a:t>
            </a:r>
            <a:r>
              <a:rPr lang="en-US" altLang="zh-CN" sz="1700" b="1" dirty="0" err="1" smtClean="0">
                <a:latin typeface="MS Reference Sans Serif" pitchFamily="34" charset="0"/>
              </a:rPr>
              <a:t>Chekam</a:t>
            </a:r>
            <a:r>
              <a:rPr lang="en-US" altLang="zh-CN" sz="1700" b="1" dirty="0" smtClean="0">
                <a:latin typeface="MS Reference Sans Serif" pitchFamily="34" charset="0"/>
              </a:rPr>
              <a:t> </a:t>
            </a:r>
            <a:r>
              <a:rPr lang="en-US" altLang="zh-CN" sz="1700" b="1" baseline="30000" dirty="0" smtClean="0">
                <a:solidFill>
                  <a:srgbClr val="000000"/>
                </a:solidFill>
                <a:latin typeface="MS Reference Sans Serif" pitchFamily="34" charset="0"/>
              </a:rPr>
              <a:t>1,2</a:t>
            </a:r>
            <a:r>
              <a:rPr lang="en-US" altLang="zh-CN" sz="1700" dirty="0" smtClean="0">
                <a:solidFill>
                  <a:schemeClr val="tx1">
                    <a:lumMod val="75000"/>
                    <a:lumOff val="25000"/>
                  </a:schemeClr>
                </a:solidFill>
                <a:latin typeface="MS Reference Sans Serif" pitchFamily="34" charset="0"/>
              </a:rPr>
              <a:t>, </a:t>
            </a:r>
            <a:r>
              <a:rPr lang="en-US" altLang="zh-CN" sz="1700" dirty="0" err="1" smtClean="0">
                <a:solidFill>
                  <a:schemeClr val="tx1">
                    <a:lumMod val="65000"/>
                    <a:lumOff val="35000"/>
                  </a:schemeClr>
                </a:solidFill>
                <a:latin typeface="MS Reference Sans Serif" pitchFamily="34" charset="0"/>
              </a:rPr>
              <a:t>Ennan</a:t>
            </a:r>
            <a:r>
              <a:rPr lang="en-US" altLang="zh-CN" sz="1700" dirty="0" smtClean="0">
                <a:solidFill>
                  <a:schemeClr val="tx1">
                    <a:lumMod val="65000"/>
                    <a:lumOff val="35000"/>
                  </a:schemeClr>
                </a:solidFill>
                <a:latin typeface="MS Reference Sans Serif" pitchFamily="34" charset="0"/>
              </a:rPr>
              <a:t> </a:t>
            </a:r>
            <a:r>
              <a:rPr lang="en-US" altLang="zh-CN" sz="1700" dirty="0" err="1" smtClean="0">
                <a:solidFill>
                  <a:schemeClr val="tx1">
                    <a:lumMod val="65000"/>
                    <a:lumOff val="35000"/>
                  </a:schemeClr>
                </a:solidFill>
                <a:latin typeface="MS Reference Sans Serif" pitchFamily="34" charset="0"/>
              </a:rPr>
              <a:t>Zhai</a:t>
            </a:r>
            <a:r>
              <a:rPr lang="en-US" altLang="zh-CN" sz="1700" dirty="0" smtClean="0">
                <a:solidFill>
                  <a:schemeClr val="tx1">
                    <a:lumMod val="65000"/>
                    <a:lumOff val="35000"/>
                  </a:schemeClr>
                </a:solidFill>
                <a:latin typeface="MS Reference Sans Serif" pitchFamily="34" charset="0"/>
              </a:rPr>
              <a:t> </a:t>
            </a:r>
            <a:r>
              <a:rPr lang="en-US" altLang="zh-CN" sz="1700" baseline="30000" dirty="0" smtClean="0">
                <a:solidFill>
                  <a:schemeClr val="tx1">
                    <a:lumMod val="65000"/>
                    <a:lumOff val="35000"/>
                  </a:schemeClr>
                </a:solidFill>
                <a:latin typeface="MS Reference Sans Serif" pitchFamily="34" charset="0"/>
              </a:rPr>
              <a:t>3</a:t>
            </a:r>
            <a:r>
              <a:rPr lang="en-US" altLang="zh-CN" sz="1700" dirty="0" smtClean="0">
                <a:solidFill>
                  <a:schemeClr val="tx1">
                    <a:lumMod val="65000"/>
                    <a:lumOff val="35000"/>
                  </a:schemeClr>
                </a:solidFill>
                <a:latin typeface="MS Reference Sans Serif" pitchFamily="34" charset="0"/>
              </a:rPr>
              <a:t>, </a:t>
            </a:r>
            <a:r>
              <a:rPr lang="en-US" altLang="zh-CN" sz="1700" dirty="0" err="1" smtClean="0">
                <a:solidFill>
                  <a:schemeClr val="tx1">
                    <a:lumMod val="65000"/>
                    <a:lumOff val="35000"/>
                  </a:schemeClr>
                </a:solidFill>
                <a:latin typeface="MS Reference Sans Serif" pitchFamily="34" charset="0"/>
              </a:rPr>
              <a:t>Zhenhua</a:t>
            </a:r>
            <a:r>
              <a:rPr lang="en-US" altLang="zh-CN" sz="1700" dirty="0" smtClean="0">
                <a:solidFill>
                  <a:schemeClr val="tx1">
                    <a:lumMod val="65000"/>
                    <a:lumOff val="35000"/>
                  </a:schemeClr>
                </a:solidFill>
                <a:latin typeface="MS Reference Sans Serif" pitchFamily="34" charset="0"/>
              </a:rPr>
              <a:t> Li </a:t>
            </a:r>
            <a:r>
              <a:rPr lang="en-US" altLang="zh-CN" sz="1700" baseline="30000" dirty="0" smtClean="0">
                <a:solidFill>
                  <a:schemeClr val="tx1">
                    <a:lumMod val="65000"/>
                    <a:lumOff val="35000"/>
                  </a:schemeClr>
                </a:solidFill>
                <a:latin typeface="MS Reference Sans Serif" pitchFamily="34" charset="0"/>
              </a:rPr>
              <a:t>1</a:t>
            </a:r>
            <a:r>
              <a:rPr lang="en-US" altLang="zh-CN" sz="1700" dirty="0" smtClean="0">
                <a:solidFill>
                  <a:schemeClr val="tx1">
                    <a:lumMod val="65000"/>
                    <a:lumOff val="35000"/>
                  </a:schemeClr>
                </a:solidFill>
                <a:latin typeface="MS Reference Sans Serif" pitchFamily="34" charset="0"/>
              </a:rPr>
              <a:t>, Yong Cui </a:t>
            </a:r>
            <a:r>
              <a:rPr lang="en-US" altLang="zh-CN" sz="1700" baseline="30000" dirty="0" smtClean="0">
                <a:solidFill>
                  <a:schemeClr val="tx1">
                    <a:lumMod val="65000"/>
                    <a:lumOff val="35000"/>
                  </a:schemeClr>
                </a:solidFill>
                <a:latin typeface="MS Reference Sans Serif" pitchFamily="34" charset="0"/>
              </a:rPr>
              <a:t>4</a:t>
            </a:r>
            <a:r>
              <a:rPr lang="en-US" altLang="zh-CN" sz="1700" dirty="0" smtClean="0">
                <a:solidFill>
                  <a:schemeClr val="tx1">
                    <a:lumMod val="65000"/>
                    <a:lumOff val="35000"/>
                  </a:schemeClr>
                </a:solidFill>
                <a:latin typeface="MS Reference Sans Serif" pitchFamily="34" charset="0"/>
              </a:rPr>
              <a:t>, </a:t>
            </a:r>
            <a:r>
              <a:rPr lang="en-US" altLang="zh-CN" sz="1700" dirty="0" err="1" smtClean="0">
                <a:solidFill>
                  <a:schemeClr val="tx1">
                    <a:lumMod val="65000"/>
                    <a:lumOff val="35000"/>
                  </a:schemeClr>
                </a:solidFill>
                <a:latin typeface="MS Reference Sans Serif" pitchFamily="34" charset="0"/>
              </a:rPr>
              <a:t>Kui</a:t>
            </a:r>
            <a:r>
              <a:rPr lang="en-US" altLang="zh-CN" sz="1700" dirty="0" smtClean="0">
                <a:solidFill>
                  <a:schemeClr val="tx1">
                    <a:lumMod val="65000"/>
                    <a:lumOff val="35000"/>
                  </a:schemeClr>
                </a:solidFill>
                <a:latin typeface="MS Reference Sans Serif" pitchFamily="34" charset="0"/>
              </a:rPr>
              <a:t> </a:t>
            </a:r>
            <a:r>
              <a:rPr lang="en-US" altLang="zh-CN" sz="1700" dirty="0" err="1" smtClean="0">
                <a:solidFill>
                  <a:schemeClr val="tx1">
                    <a:lumMod val="65000"/>
                    <a:lumOff val="35000"/>
                  </a:schemeClr>
                </a:solidFill>
                <a:latin typeface="MS Reference Sans Serif" pitchFamily="34" charset="0"/>
              </a:rPr>
              <a:t>Ren</a:t>
            </a:r>
            <a:r>
              <a:rPr lang="en-US" altLang="zh-CN" sz="1700" dirty="0" smtClean="0">
                <a:solidFill>
                  <a:schemeClr val="tx1">
                    <a:lumMod val="65000"/>
                    <a:lumOff val="35000"/>
                  </a:schemeClr>
                </a:solidFill>
                <a:latin typeface="MS Reference Sans Serif" pitchFamily="34" charset="0"/>
              </a:rPr>
              <a:t> </a:t>
            </a:r>
            <a:r>
              <a:rPr lang="en-US" altLang="zh-CN" sz="1700" baseline="30000" dirty="0" smtClean="0">
                <a:solidFill>
                  <a:schemeClr val="tx1">
                    <a:lumMod val="65000"/>
                    <a:lumOff val="35000"/>
                  </a:schemeClr>
                </a:solidFill>
                <a:latin typeface="MS Reference Sans Serif" pitchFamily="34" charset="0"/>
              </a:rPr>
              <a:t>5</a:t>
            </a:r>
            <a:endParaRPr lang="en-US" altLang="zh-CN" sz="1700" dirty="0" smtClean="0">
              <a:solidFill>
                <a:schemeClr val="tx1">
                  <a:lumMod val="65000"/>
                  <a:lumOff val="35000"/>
                </a:schemeClr>
              </a:solidFill>
              <a:latin typeface="MS Reference Sans Serif" pitchFamily="34" charset="0"/>
            </a:endParaRPr>
          </a:p>
        </p:txBody>
      </p:sp>
      <p:sp>
        <p:nvSpPr>
          <p:cNvPr id="15" name="TextBox 14"/>
          <p:cNvSpPr txBox="1"/>
          <p:nvPr/>
        </p:nvSpPr>
        <p:spPr>
          <a:xfrm>
            <a:off x="457200" y="3264694"/>
            <a:ext cx="2438400" cy="1077218"/>
          </a:xfrm>
          <a:prstGeom prst="rect">
            <a:avLst/>
          </a:prstGeom>
          <a:noFill/>
        </p:spPr>
        <p:txBody>
          <a:bodyPr wrap="square" rtlCol="0">
            <a:spAutoFit/>
          </a:bodyPr>
          <a:lstStyle/>
          <a:p>
            <a:r>
              <a:rPr lang="en-US" altLang="zh-CN" sz="1600" b="1" baseline="30000" dirty="0" smtClean="0">
                <a:latin typeface="MS Reference Sans Serif" pitchFamily="34" charset="0"/>
              </a:rPr>
              <a:t>1</a:t>
            </a:r>
            <a:r>
              <a:rPr lang="en-US" altLang="zh-CN" sz="1600" dirty="0" smtClean="0">
                <a:latin typeface="MS Reference Sans Serif" pitchFamily="34" charset="0"/>
              </a:rPr>
              <a:t> School of Software, TNLIST, and KLISS </a:t>
            </a:r>
            <a:r>
              <a:rPr lang="en-US" altLang="zh-CN" sz="1600" dirty="0" err="1" smtClean="0">
                <a:latin typeface="MS Reference Sans Serif" pitchFamily="34" charset="0"/>
              </a:rPr>
              <a:t>MoE</a:t>
            </a:r>
            <a:r>
              <a:rPr lang="en-US" altLang="zh-CN" sz="1600" dirty="0" smtClean="0">
                <a:latin typeface="MS Reference Sans Serif" pitchFamily="34" charset="0"/>
              </a:rPr>
              <a:t>, </a:t>
            </a:r>
          </a:p>
          <a:p>
            <a:r>
              <a:rPr lang="en-US" altLang="zh-CN" sz="1600" b="1" dirty="0" err="1" smtClean="0">
                <a:latin typeface="MS Reference Sans Serif" pitchFamily="34" charset="0"/>
              </a:rPr>
              <a:t>Tsinghua</a:t>
            </a:r>
            <a:r>
              <a:rPr lang="en-US" altLang="zh-CN" sz="1600" b="1" dirty="0" smtClean="0">
                <a:latin typeface="MS Reference Sans Serif" pitchFamily="34" charset="0"/>
              </a:rPr>
              <a:t> University</a:t>
            </a:r>
          </a:p>
        </p:txBody>
      </p:sp>
      <p:sp>
        <p:nvSpPr>
          <p:cNvPr id="16" name="TextBox 15"/>
          <p:cNvSpPr txBox="1"/>
          <p:nvPr/>
        </p:nvSpPr>
        <p:spPr>
          <a:xfrm>
            <a:off x="3352800" y="3266182"/>
            <a:ext cx="2895600" cy="1077218"/>
          </a:xfrm>
          <a:prstGeom prst="rect">
            <a:avLst/>
          </a:prstGeom>
          <a:noFill/>
        </p:spPr>
        <p:txBody>
          <a:bodyPr wrap="square" rtlCol="0">
            <a:spAutoFit/>
          </a:bodyPr>
          <a:lstStyle/>
          <a:p>
            <a:pPr algn="just"/>
            <a:r>
              <a:rPr lang="en-US" altLang="zh-CN" sz="1600" b="1" baseline="30000" dirty="0" smtClean="0">
                <a:latin typeface="MS Reference Sans Serif" pitchFamily="34" charset="0"/>
              </a:rPr>
              <a:t>2</a:t>
            </a:r>
            <a:r>
              <a:rPr lang="en-US" altLang="zh-CN" sz="1600" dirty="0" smtClean="0">
                <a:latin typeface="MS Reference Sans Serif" pitchFamily="34" charset="0"/>
              </a:rPr>
              <a:t> Interdisciplinary Centre for Security, Reliability and Trust, </a:t>
            </a:r>
          </a:p>
          <a:p>
            <a:pPr algn="just"/>
            <a:r>
              <a:rPr lang="en-US" altLang="zh-CN" sz="1600" b="1" dirty="0" smtClean="0">
                <a:latin typeface="MS Reference Sans Serif" pitchFamily="34" charset="0"/>
              </a:rPr>
              <a:t>University of Luxembourg</a:t>
            </a:r>
            <a:endParaRPr lang="zh-CN" altLang="en-US" sz="1600" b="1" dirty="0">
              <a:latin typeface="MS Reference Sans Serif" pitchFamily="34" charset="0"/>
            </a:endParaRPr>
          </a:p>
        </p:txBody>
      </p:sp>
      <p:sp>
        <p:nvSpPr>
          <p:cNvPr id="17" name="TextBox 16"/>
          <p:cNvSpPr txBox="1"/>
          <p:nvPr/>
        </p:nvSpPr>
        <p:spPr>
          <a:xfrm>
            <a:off x="6629400" y="3358515"/>
            <a:ext cx="2057400" cy="830997"/>
          </a:xfrm>
          <a:prstGeom prst="rect">
            <a:avLst/>
          </a:prstGeom>
          <a:noFill/>
        </p:spPr>
        <p:txBody>
          <a:bodyPr wrap="square" rtlCol="0">
            <a:spAutoFit/>
          </a:bodyPr>
          <a:lstStyle/>
          <a:p>
            <a:pPr algn="just"/>
            <a:r>
              <a:rPr lang="en-US" altLang="zh-CN" sz="1600" b="1" baseline="30000" dirty="0" smtClean="0">
                <a:latin typeface="MS Reference Sans Serif" pitchFamily="34" charset="0"/>
              </a:rPr>
              <a:t>3</a:t>
            </a:r>
            <a:r>
              <a:rPr lang="en-US" altLang="zh-CN" sz="1600" dirty="0" smtClean="0">
                <a:latin typeface="MS Reference Sans Serif" pitchFamily="34" charset="0"/>
              </a:rPr>
              <a:t> Department of Computer Science, </a:t>
            </a:r>
            <a:r>
              <a:rPr lang="en-US" altLang="zh-CN" sz="1600" b="1" dirty="0" smtClean="0">
                <a:latin typeface="MS Reference Sans Serif" pitchFamily="34" charset="0"/>
              </a:rPr>
              <a:t>Yale University</a:t>
            </a:r>
            <a:endParaRPr lang="zh-CN" altLang="en-US" sz="1600" b="1" dirty="0">
              <a:latin typeface="MS Reference Sans Serif" pitchFamily="34" charset="0"/>
            </a:endParaRPr>
          </a:p>
        </p:txBody>
      </p:sp>
      <p:sp>
        <p:nvSpPr>
          <p:cNvPr id="18" name="TextBox 17"/>
          <p:cNvSpPr txBox="1"/>
          <p:nvPr/>
        </p:nvSpPr>
        <p:spPr>
          <a:xfrm>
            <a:off x="457200" y="5475982"/>
            <a:ext cx="2590800" cy="1077218"/>
          </a:xfrm>
          <a:prstGeom prst="rect">
            <a:avLst/>
          </a:prstGeom>
          <a:noFill/>
        </p:spPr>
        <p:txBody>
          <a:bodyPr wrap="square" rtlCol="0">
            <a:spAutoFit/>
          </a:bodyPr>
          <a:lstStyle/>
          <a:p>
            <a:r>
              <a:rPr lang="en-US" altLang="zh-CN" sz="1600" b="1" baseline="30000" dirty="0" smtClean="0">
                <a:latin typeface="MS Reference Sans Serif" pitchFamily="34" charset="0"/>
              </a:rPr>
              <a:t>4</a:t>
            </a:r>
            <a:r>
              <a:rPr lang="en-US" altLang="zh-CN" sz="1600" dirty="0" smtClean="0">
                <a:latin typeface="MS Reference Sans Serif" pitchFamily="34" charset="0"/>
              </a:rPr>
              <a:t> Department of Computer Science and Technology, </a:t>
            </a:r>
          </a:p>
          <a:p>
            <a:r>
              <a:rPr lang="en-US" altLang="zh-CN" sz="1600" b="1" dirty="0" err="1" smtClean="0">
                <a:latin typeface="MS Reference Sans Serif" pitchFamily="34" charset="0"/>
              </a:rPr>
              <a:t>Tsinghua</a:t>
            </a:r>
            <a:r>
              <a:rPr lang="en-US" altLang="zh-CN" sz="1600" b="1" dirty="0" smtClean="0">
                <a:latin typeface="MS Reference Sans Serif" pitchFamily="34" charset="0"/>
              </a:rPr>
              <a:t> University</a:t>
            </a:r>
            <a:endParaRPr lang="zh-CN" altLang="en-US" sz="1600" b="1" dirty="0">
              <a:latin typeface="MS Reference Sans Serif" pitchFamily="34" charset="0"/>
            </a:endParaRPr>
          </a:p>
        </p:txBody>
      </p:sp>
      <p:sp>
        <p:nvSpPr>
          <p:cNvPr id="19" name="TextBox 18"/>
          <p:cNvSpPr txBox="1"/>
          <p:nvPr/>
        </p:nvSpPr>
        <p:spPr>
          <a:xfrm>
            <a:off x="3352800" y="5638800"/>
            <a:ext cx="2743200" cy="1077218"/>
          </a:xfrm>
          <a:prstGeom prst="rect">
            <a:avLst/>
          </a:prstGeom>
          <a:noFill/>
        </p:spPr>
        <p:txBody>
          <a:bodyPr wrap="square" rtlCol="0">
            <a:spAutoFit/>
          </a:bodyPr>
          <a:lstStyle/>
          <a:p>
            <a:r>
              <a:rPr lang="en-US" altLang="zh-CN" sz="1600" b="1" baseline="30000" dirty="0" smtClean="0">
                <a:latin typeface="MS Reference Sans Serif" pitchFamily="34" charset="0"/>
              </a:rPr>
              <a:t>5</a:t>
            </a:r>
            <a:r>
              <a:rPr lang="en-US" altLang="zh-CN" sz="1600" dirty="0" smtClean="0">
                <a:latin typeface="MS Reference Sans Serif" pitchFamily="34" charset="0"/>
              </a:rPr>
              <a:t> Department of Computer Science and Engineering, </a:t>
            </a:r>
          </a:p>
          <a:p>
            <a:r>
              <a:rPr lang="en-US" altLang="zh-CN" sz="1600" b="1" dirty="0" smtClean="0">
                <a:latin typeface="MS Reference Sans Serif" pitchFamily="34" charset="0"/>
              </a:rPr>
              <a:t>SUNY Buffalo</a:t>
            </a:r>
            <a:endParaRPr lang="zh-CN" altLang="en-US" sz="1600" b="1" dirty="0">
              <a:latin typeface="MS Reference Sans Serif" pitchFamily="34" charset="0"/>
            </a:endParaRPr>
          </a:p>
        </p:txBody>
      </p:sp>
      <p:pic>
        <p:nvPicPr>
          <p:cNvPr id="1027" name="Picture 3"/>
          <p:cNvPicPr>
            <a:picLocks noChangeAspect="1" noChangeArrowheads="1"/>
          </p:cNvPicPr>
          <p:nvPr/>
        </p:nvPicPr>
        <p:blipFill>
          <a:blip r:embed="rId6"/>
          <a:srcRect l="6250" t="7566"/>
          <a:stretch>
            <a:fillRect/>
          </a:stretch>
        </p:blipFill>
        <p:spPr bwMode="auto">
          <a:xfrm>
            <a:off x="3581400" y="4326835"/>
            <a:ext cx="1143000" cy="930965"/>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4991100" y="4382911"/>
            <a:ext cx="1028700" cy="8286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a:srcRect/>
          <a:stretch>
            <a:fillRect/>
          </a:stretch>
        </p:blipFill>
        <p:spPr bwMode="auto">
          <a:xfrm>
            <a:off x="7086600" y="4114801"/>
            <a:ext cx="1145309" cy="1219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9"/>
          <a:srcRect/>
          <a:stretch>
            <a:fillRect/>
          </a:stretch>
        </p:blipFill>
        <p:spPr bwMode="auto">
          <a:xfrm>
            <a:off x="5943600" y="5638800"/>
            <a:ext cx="914400" cy="914400"/>
          </a:xfrm>
          <a:prstGeom prst="rect">
            <a:avLst/>
          </a:prstGeom>
          <a:noFill/>
          <a:ln w="9525">
            <a:noFill/>
            <a:miter lim="800000"/>
            <a:headEnd/>
            <a:tailEnd/>
          </a:ln>
          <a:effectLst/>
        </p:spPr>
      </p:pic>
      <p:sp>
        <p:nvSpPr>
          <p:cNvPr id="24" name="Rounded Rectangle 23"/>
          <p:cNvSpPr/>
          <p:nvPr/>
        </p:nvSpPr>
        <p:spPr>
          <a:xfrm>
            <a:off x="3276600" y="3122712"/>
            <a:ext cx="3048000" cy="2286000"/>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ounded Rectangle 24"/>
          <p:cNvSpPr/>
          <p:nvPr/>
        </p:nvSpPr>
        <p:spPr>
          <a:xfrm>
            <a:off x="6553200" y="3122712"/>
            <a:ext cx="2286000" cy="2287488"/>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ounded Rectangle 25"/>
          <p:cNvSpPr/>
          <p:nvPr/>
        </p:nvSpPr>
        <p:spPr>
          <a:xfrm>
            <a:off x="3276600" y="5561112"/>
            <a:ext cx="3733800" cy="1144488"/>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lowchart: Terminator 26"/>
          <p:cNvSpPr/>
          <p:nvPr/>
        </p:nvSpPr>
        <p:spPr>
          <a:xfrm>
            <a:off x="1447800" y="2087881"/>
            <a:ext cx="6400800" cy="45719"/>
          </a:xfrm>
          <a:prstGeom prst="flowChartTerminator">
            <a:avLst/>
          </a:prstGeom>
          <a:effectLst>
            <a:outerShdw blurRad="50800" dist="38100" dir="5400000" algn="t" rotWithShape="0">
              <a:prstClr val="black">
                <a:alpha val="40000"/>
              </a:prstClr>
            </a:outerShdw>
            <a:reflection blurRad="6350" stA="50000" endA="300" endPos="90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8" name="Horizontal Scroll 27"/>
          <p:cNvSpPr/>
          <p:nvPr/>
        </p:nvSpPr>
        <p:spPr>
          <a:xfrm>
            <a:off x="152400" y="762000"/>
            <a:ext cx="8839200" cy="1219200"/>
          </a:xfrm>
          <a:prstGeom prst="horizontalScroll">
            <a:avLst>
              <a:gd name="adj" fmla="val 5416"/>
            </a:avLst>
          </a:prstGeom>
          <a:solidFill>
            <a:srgbClr val="DCE6F2">
              <a:alpha val="4117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itle 1"/>
          <p:cNvSpPr>
            <a:spLocks noGrp="1"/>
          </p:cNvSpPr>
          <p:nvPr>
            <p:ph type="ctrTitle"/>
          </p:nvPr>
        </p:nvSpPr>
        <p:spPr>
          <a:xfrm>
            <a:off x="228600" y="838200"/>
            <a:ext cx="8077200" cy="990600"/>
          </a:xfrm>
        </p:spPr>
        <p:txBody>
          <a:bodyPr>
            <a:noAutofit/>
          </a:bodyPr>
          <a:lstStyle/>
          <a:p>
            <a:r>
              <a:rPr lang="en-US" altLang="zh-CN" sz="2800" b="1" dirty="0" smtClean="0">
                <a:solidFill>
                  <a:srgbClr val="0070C0"/>
                </a:solidFill>
                <a:latin typeface="MS Reference Sans Serif" pitchFamily="34" charset="0"/>
              </a:rPr>
              <a:t>On the Synchronization Bottleneck of</a:t>
            </a:r>
            <a:br>
              <a:rPr lang="en-US" altLang="zh-CN" sz="2800" b="1" dirty="0" smtClean="0">
                <a:solidFill>
                  <a:srgbClr val="0070C0"/>
                </a:solidFill>
                <a:latin typeface="MS Reference Sans Serif" pitchFamily="34" charset="0"/>
              </a:rPr>
            </a:br>
            <a:r>
              <a:rPr lang="en-US" altLang="zh-CN" sz="600" b="1" dirty="0" smtClean="0">
                <a:solidFill>
                  <a:srgbClr val="0070C0"/>
                </a:solidFill>
                <a:latin typeface="MS Reference Sans Serif" pitchFamily="34" charset="0"/>
              </a:rPr>
              <a:t> </a:t>
            </a:r>
            <a:r>
              <a:rPr lang="en-US" altLang="zh-CN" sz="1200" b="1" dirty="0" smtClean="0">
                <a:solidFill>
                  <a:srgbClr val="0070C0"/>
                </a:solidFill>
                <a:latin typeface="MS Reference Sans Serif" pitchFamily="34" charset="0"/>
              </a:rPr>
              <a:t/>
            </a:r>
            <a:br>
              <a:rPr lang="en-US" altLang="zh-CN" sz="1200" b="1" dirty="0" smtClean="0">
                <a:solidFill>
                  <a:srgbClr val="0070C0"/>
                </a:solidFill>
                <a:latin typeface="MS Reference Sans Serif" pitchFamily="34" charset="0"/>
              </a:rPr>
            </a:br>
            <a:r>
              <a:rPr lang="en-US" altLang="zh-CN" sz="2800" b="1" dirty="0" smtClean="0">
                <a:solidFill>
                  <a:srgbClr val="0070C0"/>
                </a:solidFill>
                <a:latin typeface="MS Reference Sans Serif" pitchFamily="34" charset="0"/>
              </a:rPr>
              <a:t> OpenStack-like Object Storage Service</a:t>
            </a:r>
            <a:endParaRPr lang="zh-CN" altLang="en-US" sz="2800" b="1" dirty="0">
              <a:solidFill>
                <a:srgbClr val="0070C0"/>
              </a:solidFill>
              <a:latin typeface="MS Reference Sans Serif"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11" name="矩形 10"/>
          <p:cNvSpPr/>
          <p:nvPr/>
        </p:nvSpPr>
        <p:spPr>
          <a:xfrm>
            <a:off x="3365422" y="200834"/>
            <a:ext cx="2273378" cy="769441"/>
          </a:xfrm>
          <a:prstGeom prst="rect">
            <a:avLst/>
          </a:prstGeom>
        </p:spPr>
        <p:txBody>
          <a:bodyPr wrap="none">
            <a:spAutoFit/>
          </a:bodyPr>
          <a:lstStyle/>
          <a:p>
            <a:pPr algn="ctr"/>
            <a:r>
              <a:rPr lang="en-US" altLang="zh-CN" sz="4400" b="1" dirty="0" smtClean="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rPr>
              <a:t>Outline</a:t>
            </a:r>
            <a:endParaRPr lang="zh-CN" altLang="en-US" sz="4400" b="1" dirty="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endParaRPr>
          </a:p>
        </p:txBody>
      </p:sp>
      <p:sp>
        <p:nvSpPr>
          <p:cNvPr id="29" name="文本框 6"/>
          <p:cNvSpPr txBox="1"/>
          <p:nvPr/>
        </p:nvSpPr>
        <p:spPr>
          <a:xfrm>
            <a:off x="990600" y="1194082"/>
            <a:ext cx="7315200" cy="3785652"/>
          </a:xfrm>
          <a:prstGeom prst="rect">
            <a:avLst/>
          </a:prstGeom>
          <a:noFill/>
        </p:spPr>
        <p:txBody>
          <a:bodyPr wrap="square" rtlCol="0">
            <a:spAutoFit/>
          </a:bodyPr>
          <a:lstStyle/>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Background and Motivation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Problem</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Proposed Solution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Evaluation</a:t>
            </a:r>
          </a:p>
        </p:txBody>
      </p:sp>
      <p:sp>
        <p:nvSpPr>
          <p:cNvPr id="58" name="文本框 6"/>
          <p:cNvSpPr txBox="1"/>
          <p:nvPr/>
        </p:nvSpPr>
        <p:spPr>
          <a:xfrm>
            <a:off x="1539281" y="4887401"/>
            <a:ext cx="6006373" cy="909352"/>
          </a:xfrm>
          <a:prstGeom prst="rect">
            <a:avLst/>
          </a:prstGeom>
          <a:noFill/>
        </p:spPr>
        <p:txBody>
          <a:bodyPr wrap="square" rtlCol="0">
            <a:spAutoFit/>
          </a:bodyPr>
          <a:lstStyle/>
          <a:p>
            <a:pPr>
              <a:lnSpc>
                <a:spcPct val="150000"/>
              </a:lnSpc>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40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Summary</a:t>
            </a:r>
            <a:endParaRPr lang="en-US" altLang="zh-CN" sz="44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Sun 19"/>
          <p:cNvSpPr/>
          <p:nvPr/>
        </p:nvSpPr>
        <p:spPr>
          <a:xfrm>
            <a:off x="1066800" y="5181600"/>
            <a:ext cx="533400" cy="533400"/>
          </a:xfrm>
          <a:prstGeom prst="sun">
            <a:avLst/>
          </a:prstGeom>
          <a:solidFill>
            <a:schemeClr val="accent1">
              <a:lumMod val="20000"/>
              <a:lumOff val="8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094647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04800" y="990600"/>
            <a:ext cx="5486400" cy="419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Measurements Setup</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8" name="Picture 7" descr="Dell-Server.png"/>
          <p:cNvPicPr>
            <a:picLocks noChangeAspect="1"/>
          </p:cNvPicPr>
          <p:nvPr/>
        </p:nvPicPr>
        <p:blipFill>
          <a:blip r:embed="rId4" cstate="print"/>
          <a:stretch>
            <a:fillRect/>
          </a:stretch>
        </p:blipFill>
        <p:spPr>
          <a:xfrm>
            <a:off x="1752600" y="1357023"/>
            <a:ext cx="807249" cy="928977"/>
          </a:xfrm>
          <a:prstGeom prst="rect">
            <a:avLst/>
          </a:prstGeom>
        </p:spPr>
      </p:pic>
      <p:pic>
        <p:nvPicPr>
          <p:cNvPr id="9" name="Picture 8" descr="Dell-Server.png"/>
          <p:cNvPicPr>
            <a:picLocks noChangeAspect="1"/>
          </p:cNvPicPr>
          <p:nvPr/>
        </p:nvPicPr>
        <p:blipFill>
          <a:blip r:embed="rId4" cstate="print"/>
          <a:stretch>
            <a:fillRect/>
          </a:stretch>
        </p:blipFill>
        <p:spPr>
          <a:xfrm>
            <a:off x="3505200" y="3810000"/>
            <a:ext cx="807249" cy="928977"/>
          </a:xfrm>
          <a:prstGeom prst="rect">
            <a:avLst/>
          </a:prstGeom>
        </p:spPr>
      </p:pic>
      <p:pic>
        <p:nvPicPr>
          <p:cNvPr id="10" name="Picture 9" descr="Dell-Server.png"/>
          <p:cNvPicPr>
            <a:picLocks noChangeAspect="1"/>
          </p:cNvPicPr>
          <p:nvPr/>
        </p:nvPicPr>
        <p:blipFill>
          <a:blip r:embed="rId4" cstate="print"/>
          <a:stretch>
            <a:fillRect/>
          </a:stretch>
        </p:blipFill>
        <p:spPr>
          <a:xfrm>
            <a:off x="685800" y="3810000"/>
            <a:ext cx="807249" cy="928977"/>
          </a:xfrm>
          <a:prstGeom prst="rect">
            <a:avLst/>
          </a:prstGeom>
        </p:spPr>
      </p:pic>
      <p:sp>
        <p:nvSpPr>
          <p:cNvPr id="11" name="TextBox 10"/>
          <p:cNvSpPr txBox="1"/>
          <p:nvPr/>
        </p:nvSpPr>
        <p:spPr>
          <a:xfrm>
            <a:off x="1221231" y="990600"/>
            <a:ext cx="1760418" cy="369332"/>
          </a:xfrm>
          <a:prstGeom prst="rect">
            <a:avLst/>
          </a:prstGeom>
          <a:noFill/>
        </p:spPr>
        <p:txBody>
          <a:bodyPr wrap="none" rtlCol="0">
            <a:spAutoFit/>
          </a:bodyPr>
          <a:lstStyle/>
          <a:p>
            <a:r>
              <a:rPr lang="en-US" altLang="zh-CN" dirty="0" smtClean="0">
                <a:latin typeface="Cambria Math" pitchFamily="18" charset="0"/>
                <a:ea typeface="Cambria Math" pitchFamily="18" charset="0"/>
              </a:rPr>
              <a:t>Proxy &amp; Storage</a:t>
            </a:r>
            <a:endParaRPr lang="zh-CN" altLang="en-US" dirty="0">
              <a:latin typeface="Cambria Math" pitchFamily="18" charset="0"/>
            </a:endParaRPr>
          </a:p>
        </p:txBody>
      </p:sp>
      <p:sp>
        <p:nvSpPr>
          <p:cNvPr id="13" name="TextBox 12"/>
          <p:cNvSpPr txBox="1"/>
          <p:nvPr/>
        </p:nvSpPr>
        <p:spPr>
          <a:xfrm>
            <a:off x="838200" y="4724400"/>
            <a:ext cx="927242" cy="369332"/>
          </a:xfrm>
          <a:prstGeom prst="rect">
            <a:avLst/>
          </a:prstGeom>
          <a:noFill/>
        </p:spPr>
        <p:txBody>
          <a:bodyPr wrap="none" rtlCol="0">
            <a:spAutoFit/>
          </a:bodyPr>
          <a:lstStyle/>
          <a:p>
            <a:r>
              <a:rPr lang="en-US" altLang="zh-CN" dirty="0" smtClean="0">
                <a:latin typeface="Cambria Math" pitchFamily="18" charset="0"/>
                <a:ea typeface="Cambria Math" pitchFamily="18" charset="0"/>
              </a:rPr>
              <a:t>Storage</a:t>
            </a:r>
            <a:endParaRPr lang="zh-CN" altLang="en-US" dirty="0">
              <a:latin typeface="Cambria Math" pitchFamily="18" charset="0"/>
            </a:endParaRPr>
          </a:p>
        </p:txBody>
      </p:sp>
      <p:sp>
        <p:nvSpPr>
          <p:cNvPr id="14" name="TextBox 13"/>
          <p:cNvSpPr txBox="1"/>
          <p:nvPr/>
        </p:nvSpPr>
        <p:spPr>
          <a:xfrm>
            <a:off x="3505200" y="4724400"/>
            <a:ext cx="927242" cy="369332"/>
          </a:xfrm>
          <a:prstGeom prst="rect">
            <a:avLst/>
          </a:prstGeom>
          <a:noFill/>
        </p:spPr>
        <p:txBody>
          <a:bodyPr wrap="none" rtlCol="0">
            <a:spAutoFit/>
          </a:bodyPr>
          <a:lstStyle/>
          <a:p>
            <a:r>
              <a:rPr lang="en-US" altLang="zh-CN" dirty="0" smtClean="0">
                <a:latin typeface="Cambria Math" pitchFamily="18" charset="0"/>
                <a:ea typeface="Cambria Math" pitchFamily="18" charset="0"/>
              </a:rPr>
              <a:t>Storage</a:t>
            </a:r>
            <a:endParaRPr lang="zh-CN" altLang="en-US" dirty="0">
              <a:latin typeface="Cambria Math" pitchFamily="18" charset="0"/>
            </a:endParaRPr>
          </a:p>
        </p:txBody>
      </p:sp>
      <p:pic>
        <p:nvPicPr>
          <p:cNvPr id="16" name="Picture 15" descr="dell-inspiron-all-in-one.jpg"/>
          <p:cNvPicPr>
            <a:picLocks noChangeAspect="1"/>
          </p:cNvPicPr>
          <p:nvPr/>
        </p:nvPicPr>
        <p:blipFill>
          <a:blip r:embed="rId5" cstate="print"/>
          <a:stretch>
            <a:fillRect/>
          </a:stretch>
        </p:blipFill>
        <p:spPr>
          <a:xfrm>
            <a:off x="4267200" y="1371600"/>
            <a:ext cx="1162050" cy="936612"/>
          </a:xfrm>
          <a:prstGeom prst="rect">
            <a:avLst/>
          </a:prstGeom>
        </p:spPr>
      </p:pic>
      <p:pic>
        <p:nvPicPr>
          <p:cNvPr id="17" name="Picture 16" descr="Router.jpg"/>
          <p:cNvPicPr>
            <a:picLocks noChangeAspect="1"/>
          </p:cNvPicPr>
          <p:nvPr/>
        </p:nvPicPr>
        <p:blipFill>
          <a:blip r:embed="rId6" cstate="print"/>
          <a:stretch>
            <a:fillRect/>
          </a:stretch>
        </p:blipFill>
        <p:spPr>
          <a:xfrm>
            <a:off x="1752600" y="2590800"/>
            <a:ext cx="1192149" cy="1200150"/>
          </a:xfrm>
          <a:prstGeom prst="rect">
            <a:avLst/>
          </a:prstGeom>
        </p:spPr>
      </p:pic>
      <p:sp>
        <p:nvSpPr>
          <p:cNvPr id="18" name="TextBox 17"/>
          <p:cNvSpPr txBox="1"/>
          <p:nvPr/>
        </p:nvSpPr>
        <p:spPr>
          <a:xfrm>
            <a:off x="4507772" y="2209800"/>
            <a:ext cx="1338380" cy="646331"/>
          </a:xfrm>
          <a:prstGeom prst="rect">
            <a:avLst/>
          </a:prstGeom>
          <a:noFill/>
        </p:spPr>
        <p:txBody>
          <a:bodyPr wrap="none" rtlCol="0">
            <a:spAutoFit/>
          </a:bodyPr>
          <a:lstStyle/>
          <a:p>
            <a:r>
              <a:rPr lang="en-US" altLang="zh-CN" dirty="0" smtClean="0">
                <a:latin typeface="Cambria Math" pitchFamily="18" charset="0"/>
                <a:ea typeface="Cambria Math" pitchFamily="18" charset="0"/>
              </a:rPr>
              <a:t>Client &amp; </a:t>
            </a:r>
          </a:p>
          <a:p>
            <a:r>
              <a:rPr lang="en-US" altLang="zh-CN" dirty="0" smtClean="0">
                <a:latin typeface="Cambria Math" pitchFamily="18" charset="0"/>
                <a:ea typeface="Cambria Math" pitchFamily="18" charset="0"/>
              </a:rPr>
              <a:t>admin term</a:t>
            </a:r>
            <a:endParaRPr lang="zh-CN" altLang="en-US" dirty="0">
              <a:latin typeface="Cambria Math" pitchFamily="18" charset="0"/>
            </a:endParaRPr>
          </a:p>
        </p:txBody>
      </p:sp>
      <p:cxnSp>
        <p:nvCxnSpPr>
          <p:cNvPr id="20" name="Straight Connector 19"/>
          <p:cNvCxnSpPr>
            <a:stCxn id="8" idx="2"/>
          </p:cNvCxnSpPr>
          <p:nvPr/>
        </p:nvCxnSpPr>
        <p:spPr>
          <a:xfrm>
            <a:off x="2156225" y="2286000"/>
            <a:ext cx="12977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3"/>
          </p:cNvCxnSpPr>
          <p:nvPr/>
        </p:nvCxnSpPr>
        <p:spPr>
          <a:xfrm flipV="1">
            <a:off x="1493049" y="3429000"/>
            <a:ext cx="640551" cy="8454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9" idx="1"/>
          </p:cNvCxnSpPr>
          <p:nvPr/>
        </p:nvCxnSpPr>
        <p:spPr>
          <a:xfrm flipH="1" flipV="1">
            <a:off x="2743200" y="3352800"/>
            <a:ext cx="762000" cy="9216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8" idx="3"/>
          </p:cNvCxnSpPr>
          <p:nvPr/>
        </p:nvCxnSpPr>
        <p:spPr>
          <a:xfrm>
            <a:off x="2559849" y="1821512"/>
            <a:ext cx="1859751" cy="72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flipH="1">
            <a:off x="2819400" y="2133600"/>
            <a:ext cx="1676400" cy="914400"/>
          </a:xfrm>
          <a:prstGeom prst="line">
            <a:avLst/>
          </a:prstGeom>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1219200" y="2819400"/>
            <a:ext cx="812402" cy="369332"/>
          </a:xfrm>
          <a:prstGeom prst="rect">
            <a:avLst/>
          </a:prstGeom>
          <a:noFill/>
        </p:spPr>
        <p:txBody>
          <a:bodyPr wrap="none" rtlCol="0">
            <a:spAutoFit/>
          </a:bodyPr>
          <a:lstStyle/>
          <a:p>
            <a:r>
              <a:rPr lang="en-US" altLang="zh-CN" b="1" dirty="0" smtClean="0">
                <a:latin typeface="Cambria Math" pitchFamily="18" charset="0"/>
                <a:ea typeface="Cambria Math" pitchFamily="18" charset="0"/>
              </a:rPr>
              <a:t>router</a:t>
            </a:r>
            <a:endParaRPr lang="zh-CN" altLang="en-US" b="1" dirty="0">
              <a:latin typeface="Cambria Math" pitchFamily="18" charset="0"/>
            </a:endParaRPr>
          </a:p>
        </p:txBody>
      </p:sp>
      <p:sp>
        <p:nvSpPr>
          <p:cNvPr id="25" name="TextBox 24"/>
          <p:cNvSpPr txBox="1"/>
          <p:nvPr/>
        </p:nvSpPr>
        <p:spPr>
          <a:xfrm>
            <a:off x="914400" y="5486400"/>
            <a:ext cx="7253909" cy="923330"/>
          </a:xfrm>
          <a:prstGeom prst="rect">
            <a:avLst/>
          </a:prstGeom>
          <a:effectLst>
            <a:softEdge rad="31750"/>
          </a:effectLst>
        </p:spPr>
        <p:style>
          <a:lnRef idx="2">
            <a:schemeClr val="accent6"/>
          </a:lnRef>
          <a:fillRef idx="1">
            <a:schemeClr val="lt1"/>
          </a:fillRef>
          <a:effectRef idx="0">
            <a:schemeClr val="accent6"/>
          </a:effectRef>
          <a:fontRef idx="minor">
            <a:schemeClr val="dk1"/>
          </a:fontRef>
        </p:style>
        <p:txBody>
          <a:bodyPr wrap="none" rtlCol="0">
            <a:spAutoFit/>
          </a:bodyPr>
          <a:lstStyle/>
          <a:p>
            <a:pPr>
              <a:buFont typeface="Arial" pitchFamily="34" charset="0"/>
              <a:buChar char="•"/>
            </a:pPr>
            <a:r>
              <a:rPr lang="en-US" altLang="zh-CN" dirty="0" smtClean="0">
                <a:solidFill>
                  <a:srgbClr val="F0F0F0"/>
                </a:solidFill>
                <a:latin typeface="Microsoft Sans Serif" pitchFamily="34" charset="0"/>
                <a:cs typeface="Microsoft Sans Serif" pitchFamily="34" charset="0"/>
              </a:rPr>
              <a:t>  During Objects Upload.</a:t>
            </a:r>
          </a:p>
          <a:p>
            <a:pPr>
              <a:buFont typeface="Arial" pitchFamily="34" charset="0"/>
              <a:buChar char="•"/>
            </a:pPr>
            <a:r>
              <a:rPr lang="en-US" altLang="zh-CN" dirty="0" smtClean="0">
                <a:solidFill>
                  <a:schemeClr val="bg2"/>
                </a:solidFill>
                <a:latin typeface="Microsoft Sans Serif" pitchFamily="34" charset="0"/>
                <a:cs typeface="Microsoft Sans Serif" pitchFamily="34" charset="0"/>
              </a:rPr>
              <a:t>  During Measurements (Idle: No read/write operation on the system)</a:t>
            </a:r>
          </a:p>
          <a:p>
            <a:pPr>
              <a:buFont typeface="Arial" pitchFamily="34" charset="0"/>
              <a:buChar char="•"/>
            </a:pPr>
            <a:r>
              <a:rPr lang="en-US" altLang="zh-CN" dirty="0" smtClean="0">
                <a:solidFill>
                  <a:schemeClr val="bg2"/>
                </a:solidFill>
                <a:latin typeface="Microsoft Sans Serif" pitchFamily="34" charset="0"/>
                <a:cs typeface="Microsoft Sans Serif" pitchFamily="34" charset="0"/>
              </a:rPr>
              <a:t>  More node can be added for larger scale</a:t>
            </a:r>
            <a:endParaRPr lang="zh-CN" altLang="en-US" dirty="0">
              <a:solidFill>
                <a:schemeClr val="bg2"/>
              </a:solidFill>
              <a:latin typeface="Microsoft Sans Serif" pitchFamily="34" charset="0"/>
              <a:cs typeface="Microsoft Sans Serif" pitchFamily="34" charset="0"/>
            </a:endParaRPr>
          </a:p>
        </p:txBody>
      </p:sp>
      <p:sp>
        <p:nvSpPr>
          <p:cNvPr id="21" name="Rectangle 20"/>
          <p:cNvSpPr/>
          <p:nvPr/>
        </p:nvSpPr>
        <p:spPr>
          <a:xfrm>
            <a:off x="6934200" y="1522412"/>
            <a:ext cx="2133600" cy="1200329"/>
          </a:xfrm>
          <a:prstGeom prst="rect">
            <a:avLst/>
          </a:prstGeom>
        </p:spPr>
        <p:txBody>
          <a:bodyPr wrap="square">
            <a:spAutoFit/>
          </a:bodyPr>
          <a:lstStyle/>
          <a:p>
            <a:pPr>
              <a:buFont typeface="Arial" pitchFamily="34" charset="0"/>
              <a:buChar char="•"/>
            </a:pPr>
            <a:r>
              <a:rPr lang="en-US" altLang="zh-CN" dirty="0" smtClean="0"/>
              <a:t> 28-core Intel Xeon CPUs@2.0 GHz, </a:t>
            </a:r>
          </a:p>
          <a:p>
            <a:pPr>
              <a:buFont typeface="Arial" pitchFamily="34" charset="0"/>
              <a:buChar char="•"/>
            </a:pPr>
            <a:r>
              <a:rPr lang="en-US" altLang="zh-CN" dirty="0" smtClean="0"/>
              <a:t> 32-GB 1600-MHz DDR3</a:t>
            </a:r>
          </a:p>
        </p:txBody>
      </p:sp>
      <p:pic>
        <p:nvPicPr>
          <p:cNvPr id="23" name="Picture 22" descr="Dell-Server.png"/>
          <p:cNvPicPr>
            <a:picLocks noChangeAspect="1"/>
          </p:cNvPicPr>
          <p:nvPr/>
        </p:nvPicPr>
        <p:blipFill>
          <a:blip r:embed="rId7" cstate="print"/>
          <a:stretch>
            <a:fillRect/>
          </a:stretch>
        </p:blipFill>
        <p:spPr>
          <a:xfrm>
            <a:off x="6172200" y="1598611"/>
            <a:ext cx="762000" cy="876905"/>
          </a:xfrm>
          <a:prstGeom prst="rect">
            <a:avLst/>
          </a:prstGeom>
        </p:spPr>
      </p:pic>
      <p:pic>
        <p:nvPicPr>
          <p:cNvPr id="27" name="Picture 26" descr="Router.jpg"/>
          <p:cNvPicPr>
            <a:picLocks noChangeAspect="1"/>
          </p:cNvPicPr>
          <p:nvPr/>
        </p:nvPicPr>
        <p:blipFill>
          <a:blip r:embed="rId6" cstate="print"/>
          <a:srcRect l="14657" t="12642" r="12056" b="14560"/>
          <a:stretch>
            <a:fillRect/>
          </a:stretch>
        </p:blipFill>
        <p:spPr>
          <a:xfrm>
            <a:off x="6248400" y="4037011"/>
            <a:ext cx="762000" cy="762000"/>
          </a:xfrm>
          <a:prstGeom prst="rect">
            <a:avLst/>
          </a:prstGeom>
        </p:spPr>
      </p:pic>
      <p:sp>
        <p:nvSpPr>
          <p:cNvPr id="30" name="Rectangle 29"/>
          <p:cNvSpPr/>
          <p:nvPr/>
        </p:nvSpPr>
        <p:spPr>
          <a:xfrm>
            <a:off x="7086600" y="4277279"/>
            <a:ext cx="850361" cy="369332"/>
          </a:xfrm>
          <a:prstGeom prst="rect">
            <a:avLst/>
          </a:prstGeom>
        </p:spPr>
        <p:txBody>
          <a:bodyPr wrap="none">
            <a:spAutoFit/>
          </a:bodyPr>
          <a:lstStyle/>
          <a:p>
            <a:r>
              <a:rPr lang="en-US" altLang="zh-CN" dirty="0" smtClean="0"/>
              <a:t>1-Gbps</a:t>
            </a:r>
            <a:endParaRPr lang="zh-CN" altLang="en-US" dirty="0"/>
          </a:p>
        </p:txBody>
      </p:sp>
      <p:sp>
        <p:nvSpPr>
          <p:cNvPr id="31" name="Rectangle 30"/>
          <p:cNvSpPr/>
          <p:nvPr/>
        </p:nvSpPr>
        <p:spPr>
          <a:xfrm>
            <a:off x="6172200" y="2608082"/>
            <a:ext cx="2895600" cy="1200329"/>
          </a:xfrm>
          <a:prstGeom prst="rect">
            <a:avLst/>
          </a:prstGeom>
        </p:spPr>
        <p:txBody>
          <a:bodyPr wrap="square">
            <a:spAutoFit/>
          </a:bodyPr>
          <a:lstStyle/>
          <a:p>
            <a:pPr>
              <a:buFont typeface="Arial" pitchFamily="34" charset="0"/>
              <a:buChar char="•"/>
            </a:pPr>
            <a:r>
              <a:rPr lang="en-US" altLang="zh-CN" dirty="0" smtClean="0"/>
              <a:t> 8x600-GB 15K-RPM SAS </a:t>
            </a:r>
          </a:p>
          <a:p>
            <a:r>
              <a:rPr lang="en-US" altLang="zh-CN" dirty="0" smtClean="0"/>
              <a:t>disk storage, </a:t>
            </a:r>
          </a:p>
          <a:p>
            <a:pPr>
              <a:buFont typeface="Arial" pitchFamily="34" charset="0"/>
              <a:buChar char="•"/>
            </a:pPr>
            <a:r>
              <a:rPr lang="en-US" altLang="zh-CN" dirty="0" smtClean="0"/>
              <a:t> Two 1-Gbps Broadcom</a:t>
            </a:r>
          </a:p>
          <a:p>
            <a:r>
              <a:rPr lang="en-US" altLang="zh-CN" dirty="0" smtClean="0"/>
              <a:t>Ethernet interfaces.</a:t>
            </a:r>
            <a:endParaRPr lang="zh-CN" altLang="en-US" dirty="0"/>
          </a:p>
        </p:txBody>
      </p:sp>
      <p:sp>
        <p:nvSpPr>
          <p:cNvPr id="32" name="Rectangle 31"/>
          <p:cNvSpPr/>
          <p:nvPr/>
        </p:nvSpPr>
        <p:spPr>
          <a:xfrm>
            <a:off x="6582033" y="1065211"/>
            <a:ext cx="1647567" cy="400110"/>
          </a:xfrm>
          <a:prstGeom prst="rect">
            <a:avLst/>
          </a:prstGeom>
        </p:spPr>
        <p:txBody>
          <a:bodyPr wrap="none">
            <a:spAutoFit/>
          </a:bodyPr>
          <a:lstStyle/>
          <a:p>
            <a:r>
              <a:rPr lang="en-US" altLang="zh-CN" sz="2000" b="1" dirty="0" smtClean="0"/>
              <a:t>Specifications</a:t>
            </a:r>
            <a:endParaRPr lang="zh-CN" altLang="en-US" sz="2000" b="1" dirty="0"/>
          </a:p>
        </p:txBody>
      </p:sp>
      <p:cxnSp>
        <p:nvCxnSpPr>
          <p:cNvPr id="34" name="Straight Connector 33"/>
          <p:cNvCxnSpPr/>
          <p:nvPr/>
        </p:nvCxnSpPr>
        <p:spPr>
          <a:xfrm rot="5400000" flipH="1" flipV="1">
            <a:off x="4381897" y="3084114"/>
            <a:ext cx="3429000" cy="7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96000" y="1370011"/>
            <a:ext cx="274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096000" y="4799011"/>
            <a:ext cx="274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3" presetClass="emph" presetSubtype="2" fill="hold" nodeType="withEffect">
                                  <p:stCondLst>
                                    <p:cond delay="0"/>
                                  </p:stCondLst>
                                  <p:childTnLst>
                                    <p:animClr clrSpc="rgb" dir="cw">
                                      <p:cBhvr override="childStyle">
                                        <p:cTn id="13" dur="500" fill="hold"/>
                                        <p:tgtEl>
                                          <p:spTgt spid="25">
                                            <p:txEl>
                                              <p:pRg st="0" end="0"/>
                                            </p:txEl>
                                          </p:spTgt>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500" fill="hold"/>
                                        <p:tgtEl>
                                          <p:spTgt spid="25">
                                            <p:txEl>
                                              <p:pRg st="0" end="0"/>
                                            </p:txEl>
                                          </p:spTgt>
                                        </p:tgtEl>
                                        <p:attrNameLst>
                                          <p:attrName>style.color</p:attrName>
                                        </p:attrNameLst>
                                      </p:cBhvr>
                                      <p:to>
                                        <a:schemeClr val="tx1"/>
                                      </p:to>
                                    </p:animClr>
                                  </p:childTnLst>
                                </p:cTn>
                              </p:par>
                              <p:par>
                                <p:cTn id="18" presetID="1" presetClass="exit" presetSubtype="0" fill="hold" nodeType="withEffect">
                                  <p:stCondLst>
                                    <p:cond delay="0"/>
                                  </p:stCondLst>
                                  <p:childTnLst>
                                    <p:set>
                                      <p:cBhvr>
                                        <p:cTn id="19" dur="1" fill="hold">
                                          <p:stCondLst>
                                            <p:cond delay="0"/>
                                          </p:stCondLst>
                                        </p:cTn>
                                        <p:tgtEl>
                                          <p:spTgt spid="2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par>
                                <p:cTn id="22" presetID="3" presetClass="emph" presetSubtype="2" fill="hold" nodeType="withEffect">
                                  <p:stCondLst>
                                    <p:cond delay="0"/>
                                  </p:stCondLst>
                                  <p:childTnLst>
                                    <p:animClr clrSpc="rgb" dir="cw">
                                      <p:cBhvr override="childStyle">
                                        <p:cTn id="23" dur="500" fill="hold"/>
                                        <p:tgtEl>
                                          <p:spTgt spid="25">
                                            <p:txEl>
                                              <p:pRg st="1" end="1"/>
                                            </p:txEl>
                                          </p:spTgt>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500" fill="hold"/>
                                        <p:tgtEl>
                                          <p:spTgt spid="25">
                                            <p:txEl>
                                              <p:pRg st="1" end="1"/>
                                            </p:txEl>
                                          </p:spTgt>
                                        </p:tgtEl>
                                        <p:attrNameLst>
                                          <p:attrName>style.color</p:attrName>
                                        </p:attrNameLst>
                                      </p:cBhvr>
                                      <p:to>
                                        <a:schemeClr val="tx1"/>
                                      </p:to>
                                    </p:animClr>
                                  </p:childTnLst>
                                </p:cTn>
                              </p:par>
                              <p:par>
                                <p:cTn id="28" presetID="3" presetClass="emph" presetSubtype="2" fill="hold" nodeType="withEffect">
                                  <p:stCondLst>
                                    <p:cond delay="0"/>
                                  </p:stCondLst>
                                  <p:childTnLst>
                                    <p:animClr clrSpc="rgb" dir="cw">
                                      <p:cBhvr override="childStyle">
                                        <p:cTn id="29" dur="500" fill="hold"/>
                                        <p:tgtEl>
                                          <p:spTgt spid="25">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4"/>
          <a:srcRect/>
          <a:stretch>
            <a:fillRect/>
          </a:stretch>
        </p:blipFill>
        <p:spPr bwMode="auto">
          <a:xfrm>
            <a:off x="1524000" y="1752600"/>
            <a:ext cx="5963332" cy="4547910"/>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Sync Delay(Check Consistency)</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25" name="TextBox 24"/>
          <p:cNvSpPr txBox="1"/>
          <p:nvPr/>
        </p:nvSpPr>
        <p:spPr>
          <a:xfrm>
            <a:off x="2491366" y="2895600"/>
            <a:ext cx="2080634" cy="584775"/>
          </a:xfrm>
          <a:prstGeom prst="rect">
            <a:avLst/>
          </a:prstGeom>
          <a:effectLst>
            <a:glow rad="139700">
              <a:schemeClr val="accent3">
                <a:satMod val="175000"/>
                <a:alpha val="40000"/>
              </a:schemeClr>
            </a:glow>
            <a:softEdge rad="31750"/>
          </a:effectLst>
        </p:spPr>
        <p:style>
          <a:lnRef idx="2">
            <a:schemeClr val="accent3"/>
          </a:lnRef>
          <a:fillRef idx="1">
            <a:schemeClr val="lt1"/>
          </a:fillRef>
          <a:effectRef idx="0">
            <a:schemeClr val="accent3"/>
          </a:effectRef>
          <a:fontRef idx="minor">
            <a:schemeClr val="dk1"/>
          </a:fontRef>
        </p:style>
        <p:txBody>
          <a:bodyPr wrap="none" rtlCol="0">
            <a:spAutoFit/>
          </a:bodyPr>
          <a:lstStyle/>
          <a:p>
            <a:pPr marL="0" lvl="1"/>
            <a:r>
              <a:rPr lang="en-US" altLang="zh-CN" sz="1600" b="1" i="1" dirty="0" smtClean="0">
                <a:latin typeface="MS Reference Sans Serif" pitchFamily="34" charset="0"/>
              </a:rPr>
              <a:t>Runtime increases</a:t>
            </a:r>
          </a:p>
          <a:p>
            <a:pPr marL="0" lvl="1"/>
            <a:r>
              <a:rPr lang="en-US" altLang="zh-CN" sz="1600" b="1" i="1" dirty="0" smtClean="0">
                <a:latin typeface="MS Reference Sans Serif" pitchFamily="34" charset="0"/>
              </a:rPr>
              <a:t>with # objects</a:t>
            </a:r>
            <a:endParaRPr lang="zh-CN" altLang="en-US" sz="1600" b="1" i="1" dirty="0" smtClean="0">
              <a:latin typeface="MS Reference Sans Serif" pitchFamily="34" charset="0"/>
            </a:endParaRPr>
          </a:p>
        </p:txBody>
      </p:sp>
      <p:cxnSp>
        <p:nvCxnSpPr>
          <p:cNvPr id="7" name="Straight Arrow Connector 6"/>
          <p:cNvCxnSpPr/>
          <p:nvPr/>
        </p:nvCxnSpPr>
        <p:spPr>
          <a:xfrm>
            <a:off x="3886200" y="2133600"/>
            <a:ext cx="972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rot="16200000" flipH="1">
            <a:off x="2476501" y="4991099"/>
            <a:ext cx="838197" cy="1523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7" name="Frame 16"/>
          <p:cNvSpPr/>
          <p:nvPr/>
        </p:nvSpPr>
        <p:spPr>
          <a:xfrm>
            <a:off x="2667000" y="5662062"/>
            <a:ext cx="476932" cy="662538"/>
          </a:xfrm>
          <a:prstGeom prst="frame">
            <a:avLst>
              <a:gd name="adj1" fmla="val 443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18" name="Frame 17"/>
          <p:cNvSpPr/>
          <p:nvPr/>
        </p:nvSpPr>
        <p:spPr>
          <a:xfrm>
            <a:off x="4648200" y="5638800"/>
            <a:ext cx="457200" cy="838200"/>
          </a:xfrm>
          <a:prstGeom prst="frame">
            <a:avLst>
              <a:gd name="adj1" fmla="val 443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12" name="Rectangle 11"/>
          <p:cNvSpPr/>
          <p:nvPr/>
        </p:nvSpPr>
        <p:spPr>
          <a:xfrm>
            <a:off x="3200400" y="914400"/>
            <a:ext cx="2971800" cy="838200"/>
          </a:xfrm>
          <a:prstGeom prst="rect">
            <a:avLst/>
          </a:prstGeom>
          <a:noFill/>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b="1" dirty="0" smtClean="0"/>
              <a:t>Run repeatedly every </a:t>
            </a:r>
            <a:r>
              <a:rPr lang="en-US" altLang="zh-CN" sz="2400" b="1" i="1" dirty="0" smtClean="0">
                <a:solidFill>
                  <a:srgbClr val="C00000"/>
                </a:solidFill>
              </a:rPr>
              <a:t>30s</a:t>
            </a:r>
            <a:endParaRPr lang="en-US" altLang="zh-CN" sz="2000" b="1" i="1" dirty="0" smtClean="0">
              <a:solidFill>
                <a:srgbClr val="C00000"/>
              </a:solidFill>
            </a:endParaRPr>
          </a:p>
          <a:p>
            <a:pPr algn="ctr"/>
            <a:r>
              <a:rPr lang="en-US" altLang="zh-CN" sz="2000" dirty="0" smtClean="0"/>
              <a:t>(By Default)</a:t>
            </a:r>
          </a:p>
        </p:txBody>
      </p:sp>
      <p:sp>
        <p:nvSpPr>
          <p:cNvPr id="11" name="Right Brace 10"/>
          <p:cNvSpPr/>
          <p:nvPr/>
        </p:nvSpPr>
        <p:spPr>
          <a:xfrm rot="5400000">
            <a:off x="3733800" y="5257800"/>
            <a:ext cx="304800" cy="22860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3" name="TextBox 12"/>
          <p:cNvSpPr txBox="1"/>
          <p:nvPr/>
        </p:nvSpPr>
        <p:spPr>
          <a:xfrm>
            <a:off x="3581400" y="6488668"/>
            <a:ext cx="524503" cy="369332"/>
          </a:xfrm>
          <a:prstGeom prst="rect">
            <a:avLst/>
          </a:prstGeom>
          <a:noFill/>
        </p:spPr>
        <p:txBody>
          <a:bodyPr wrap="none" rtlCol="0">
            <a:spAutoFit/>
          </a:bodyPr>
          <a:lstStyle/>
          <a:p>
            <a:r>
              <a:rPr lang="en-US" altLang="zh-CN" b="1" dirty="0" smtClean="0"/>
              <a:t>x10</a:t>
            </a:r>
            <a:endParaRPr lang="zh-CN" altLang="en-US" b="1" dirty="0"/>
          </a:p>
        </p:txBody>
      </p:sp>
      <p:sp>
        <p:nvSpPr>
          <p:cNvPr id="37" name="Right Brace 36"/>
          <p:cNvSpPr/>
          <p:nvPr/>
        </p:nvSpPr>
        <p:spPr>
          <a:xfrm rot="5400000">
            <a:off x="5753100" y="5295900"/>
            <a:ext cx="304800" cy="2209800"/>
          </a:xfrm>
          <a:prstGeom prst="rightBrac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8" name="TextBox 37"/>
          <p:cNvSpPr txBox="1"/>
          <p:nvPr/>
        </p:nvSpPr>
        <p:spPr>
          <a:xfrm>
            <a:off x="5715000" y="6488668"/>
            <a:ext cx="619080" cy="369332"/>
          </a:xfrm>
          <a:prstGeom prst="rect">
            <a:avLst/>
          </a:prstGeom>
          <a:noFill/>
          <a:ln>
            <a:noFill/>
          </a:ln>
        </p:spPr>
        <p:txBody>
          <a:bodyPr wrap="none" rtlCol="0">
            <a:spAutoFit/>
          </a:bodyPr>
          <a:lstStyle/>
          <a:p>
            <a:r>
              <a:rPr lang="en-US" altLang="zh-CN" b="1" dirty="0" smtClean="0">
                <a:solidFill>
                  <a:schemeClr val="bg2">
                    <a:lumMod val="50000"/>
                  </a:schemeClr>
                </a:solidFill>
              </a:rPr>
              <a:t>+1M</a:t>
            </a:r>
            <a:endParaRPr lang="zh-CN" altLang="en-US" b="1" dirty="0">
              <a:solidFill>
                <a:schemeClr val="bg2">
                  <a:lumMod val="50000"/>
                </a:scheme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strVal val="#ppt_w*0.7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animEffect transition="in" filter="fade">
                                      <p:cBhvr>
                                        <p:cTn id="21" dur="500"/>
                                        <p:tgtEl>
                                          <p:spTgt spid="17"/>
                                        </p:tgtEl>
                                      </p:cBhvr>
                                    </p:animEffect>
                                  </p:childTnLst>
                                </p:cTn>
                              </p:par>
                              <p:par>
                                <p:cTn id="22" presetID="55"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500"/>
                            </p:stCondLst>
                            <p:childTnLst>
                              <p:par>
                                <p:cTn id="35" presetID="55"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ppt_w*0.70"/>
                                          </p:val>
                                        </p:tav>
                                        <p:tav tm="100000">
                                          <p:val>
                                            <p:strVal val="#ppt_w"/>
                                          </p:val>
                                        </p:tav>
                                      </p:tavLst>
                                    </p:anim>
                                    <p:anim calcmode="lin" valueType="num">
                                      <p:cBhvr>
                                        <p:cTn id="38" dur="500" fill="hold"/>
                                        <p:tgtEl>
                                          <p:spTgt spid="7"/>
                                        </p:tgtEl>
                                        <p:attrNameLst>
                                          <p:attrName>ppt_h</p:attrName>
                                        </p:attrNameLst>
                                      </p:cBhvr>
                                      <p:tavLst>
                                        <p:tav tm="0">
                                          <p:val>
                                            <p:strVal val="#ppt_h"/>
                                          </p:val>
                                        </p:tav>
                                        <p:tav tm="100000">
                                          <p:val>
                                            <p:strVal val="#ppt_h"/>
                                          </p:val>
                                        </p:tav>
                                      </p:tavLst>
                                    </p:anim>
                                    <p:animEffect transition="in" filter="fade">
                                      <p:cBhvr>
                                        <p:cTn id="39" dur="500"/>
                                        <p:tgtEl>
                                          <p:spTgt spid="7"/>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strVal val="#ppt_w*0.70"/>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P spid="18" grpId="0" animBg="1"/>
      <p:bldP spid="12" grpId="0" animBg="1"/>
      <p:bldP spid="11" grpId="0" animBg="1"/>
      <p:bldP spid="13" grpId="0"/>
      <p:bldP spid="37"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68425" y="1905000"/>
            <a:ext cx="6356375" cy="3886200"/>
            <a:chOff x="1568425" y="1905000"/>
            <a:chExt cx="6356375" cy="3886200"/>
          </a:xfrm>
        </p:grpSpPr>
        <p:pic>
          <p:nvPicPr>
            <p:cNvPr id="1026" name="Picture 2"/>
            <p:cNvPicPr>
              <a:picLocks noChangeAspect="1" noChangeArrowheads="1"/>
            </p:cNvPicPr>
            <p:nvPr/>
          </p:nvPicPr>
          <p:blipFill>
            <a:blip r:embed="rId4" cstate="print"/>
            <a:srcRect/>
            <a:stretch>
              <a:fillRect/>
            </a:stretch>
          </p:blipFill>
          <p:spPr bwMode="auto">
            <a:xfrm>
              <a:off x="1568425" y="1905000"/>
              <a:ext cx="6356375" cy="3886200"/>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2085975" y="1981201"/>
              <a:ext cx="428625" cy="3124200"/>
            </a:xfrm>
            <a:prstGeom prst="rect">
              <a:avLst/>
            </a:prstGeom>
            <a:noFill/>
            <a:ln w="9525">
              <a:noFill/>
              <a:miter lim="800000"/>
              <a:headEnd/>
              <a:tailEnd/>
            </a:ln>
            <a:effectLst/>
          </p:spPr>
        </p:pic>
      </p:grpSp>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Multithreading</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8" name="Rectangle 7"/>
          <p:cNvSpPr/>
          <p:nvPr/>
        </p:nvSpPr>
        <p:spPr>
          <a:xfrm>
            <a:off x="1371600" y="6019800"/>
            <a:ext cx="6041847" cy="584775"/>
          </a:xfrm>
          <a:prstGeom prst="rect">
            <a:avLst/>
          </a:prstGeom>
        </p:spPr>
        <p:txBody>
          <a:bodyPr wrap="none">
            <a:spAutoFit/>
          </a:bodyPr>
          <a:lstStyle/>
          <a:p>
            <a:pPr lvl="1"/>
            <a:r>
              <a:rPr lang="en-US" altLang="zh-CN" sz="1600" b="1" u="sng" dirty="0" smtClean="0">
                <a:latin typeface="MS Reference Sans Serif" pitchFamily="34" charset="0"/>
              </a:rPr>
              <a:t>Relation between CPU usage and number of threads</a:t>
            </a:r>
          </a:p>
          <a:p>
            <a:pPr lvl="1" algn="ctr"/>
            <a:r>
              <a:rPr lang="en-US" altLang="zh-CN" sz="1600" b="1" u="sng" dirty="0" smtClean="0">
                <a:latin typeface="MS Reference Sans Serif" pitchFamily="34" charset="0"/>
              </a:rPr>
              <a:t>(r=3, n=5M)</a:t>
            </a:r>
            <a:endParaRPr lang="zh-CN" altLang="en-US" sz="1600" b="1" u="sng" dirty="0">
              <a:latin typeface="MS Reference Sans Serif" pitchFamily="34" charset="0"/>
            </a:endParaRPr>
          </a:p>
        </p:txBody>
      </p:sp>
      <p:sp>
        <p:nvSpPr>
          <p:cNvPr id="9" name="TextBox 8"/>
          <p:cNvSpPr txBox="1"/>
          <p:nvPr/>
        </p:nvSpPr>
        <p:spPr>
          <a:xfrm>
            <a:off x="1905000" y="990600"/>
            <a:ext cx="5586786" cy="615553"/>
          </a:xfrm>
          <a:prstGeom prst="rect">
            <a:avLst/>
          </a:prstGeom>
          <a:ln/>
          <a:effectLst>
            <a:softEdge rad="31750"/>
          </a:effectLst>
        </p:spPr>
        <p:style>
          <a:lnRef idx="2">
            <a:schemeClr val="accent5"/>
          </a:lnRef>
          <a:fillRef idx="1">
            <a:schemeClr val="lt1"/>
          </a:fillRef>
          <a:effectRef idx="0">
            <a:schemeClr val="accent5"/>
          </a:effectRef>
          <a:fontRef idx="minor">
            <a:schemeClr val="dk1"/>
          </a:fontRef>
        </p:style>
        <p:txBody>
          <a:bodyPr wrap="none" rtlCol="0">
            <a:spAutoFit/>
          </a:bodyPr>
          <a:lstStyle/>
          <a:p>
            <a:pPr>
              <a:buFont typeface="Arial" pitchFamily="34" charset="0"/>
              <a:buChar char="•"/>
            </a:pPr>
            <a:r>
              <a:rPr lang="en-US" altLang="zh-CN" dirty="0" smtClean="0"/>
              <a:t> </a:t>
            </a:r>
            <a:r>
              <a:rPr lang="en-US" altLang="zh-CN" sz="1600" dirty="0" err="1" smtClean="0">
                <a:latin typeface="MS Reference Sans Serif" pitchFamily="34" charset="0"/>
              </a:rPr>
              <a:t>Openstack</a:t>
            </a:r>
            <a:r>
              <a:rPr lang="en-US" altLang="zh-CN" sz="1600" dirty="0" smtClean="0">
                <a:latin typeface="MS Reference Sans Serif" pitchFamily="34" charset="0"/>
              </a:rPr>
              <a:t> Swift default </a:t>
            </a:r>
            <a:r>
              <a:rPr lang="en-US" altLang="zh-CN" sz="1600" dirty="0" err="1" smtClean="0">
                <a:latin typeface="MS Reference Sans Serif" pitchFamily="34" charset="0"/>
              </a:rPr>
              <a:t>Config</a:t>
            </a:r>
            <a:r>
              <a:rPr lang="en-US" altLang="zh-CN" sz="1600" dirty="0" smtClean="0">
                <a:latin typeface="MS Reference Sans Serif" pitchFamily="34" charset="0"/>
              </a:rPr>
              <a:t>:  </a:t>
            </a:r>
            <a:r>
              <a:rPr lang="en-US" altLang="zh-CN" sz="1600" b="1" i="1" dirty="0" smtClean="0">
                <a:latin typeface="MS Reference Sans Serif" pitchFamily="34" charset="0"/>
              </a:rPr>
              <a:t>object-</a:t>
            </a:r>
            <a:r>
              <a:rPr lang="en-US" altLang="zh-CN" sz="1600" b="1" i="1" dirty="0" err="1" smtClean="0">
                <a:latin typeface="MS Reference Sans Serif" pitchFamily="34" charset="0"/>
              </a:rPr>
              <a:t>server.conf</a:t>
            </a:r>
            <a:endParaRPr lang="en-US" altLang="zh-CN" sz="1600" b="1" i="1" dirty="0" smtClean="0">
              <a:latin typeface="MS Reference Sans Serif" pitchFamily="34" charset="0"/>
            </a:endParaRPr>
          </a:p>
          <a:p>
            <a:r>
              <a:rPr lang="en-US" altLang="zh-CN" sz="1600" dirty="0" smtClean="0">
                <a:solidFill>
                  <a:schemeClr val="tx1"/>
                </a:solidFill>
                <a:latin typeface="MS Reference Sans Serif" pitchFamily="34" charset="0"/>
              </a:rPr>
              <a:t>  </a:t>
            </a:r>
            <a:r>
              <a:rPr lang="en-US" altLang="zh-CN" sz="1600" dirty="0" smtClean="0">
                <a:solidFill>
                  <a:srgbClr val="C00000"/>
                </a:solidFill>
                <a:latin typeface="MS Reference Sans Serif" pitchFamily="34" charset="0"/>
              </a:rPr>
              <a:t>Concurrency=1</a:t>
            </a:r>
            <a:endParaRPr lang="zh-CN" altLang="en-US" sz="1600" dirty="0">
              <a:solidFill>
                <a:srgbClr val="C00000"/>
              </a:solidFill>
              <a:latin typeface="MS Reference Sans Serif" pitchFamily="34" charset="0"/>
            </a:endParaRPr>
          </a:p>
        </p:txBody>
      </p:sp>
      <p:cxnSp>
        <p:nvCxnSpPr>
          <p:cNvPr id="18" name="Straight Arrow Connector 17"/>
          <p:cNvCxnSpPr/>
          <p:nvPr/>
        </p:nvCxnSpPr>
        <p:spPr>
          <a:xfrm>
            <a:off x="3016225" y="3962400"/>
            <a:ext cx="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3016225" y="1752600"/>
            <a:ext cx="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V="1">
            <a:off x="6292825" y="2286000"/>
            <a:ext cx="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6292825" y="3505200"/>
            <a:ext cx="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3505200" y="5791200"/>
            <a:ext cx="2209800" cy="1588"/>
          </a:xfrm>
          <a:prstGeom prst="line">
            <a:avLst/>
          </a:prstGeom>
        </p:spPr>
        <p:style>
          <a:lnRef idx="3">
            <a:schemeClr val="dk1"/>
          </a:lnRef>
          <a:fillRef idx="0">
            <a:schemeClr val="dk1"/>
          </a:fillRef>
          <a:effectRef idx="2">
            <a:schemeClr val="dk1"/>
          </a:effectRef>
          <a:fontRef idx="minor">
            <a:schemeClr val="tx1"/>
          </a:fontRef>
        </p:style>
      </p:cxnSp>
      <p:sp>
        <p:nvSpPr>
          <p:cNvPr id="21" name="Rectangle 20"/>
          <p:cNvSpPr/>
          <p:nvPr/>
        </p:nvSpPr>
        <p:spPr>
          <a:xfrm>
            <a:off x="7467600" y="1981200"/>
            <a:ext cx="5334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1524000" y="1981200"/>
            <a:ext cx="533400" cy="2971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ppt_w*0.70"/>
                                          </p:val>
                                        </p:tav>
                                        <p:tav tm="100000">
                                          <p:val>
                                            <p:strVal val="#ppt_w"/>
                                          </p:val>
                                        </p:tav>
                                      </p:tavLst>
                                    </p:anim>
                                    <p:anim calcmode="lin" valueType="num">
                                      <p:cBhvr>
                                        <p:cTn id="33" dur="500" fill="hold"/>
                                        <p:tgtEl>
                                          <p:spTgt spid="8"/>
                                        </p:tgtEl>
                                        <p:attrNameLst>
                                          <p:attrName>ppt_h</p:attrName>
                                        </p:attrNameLst>
                                      </p:cBhvr>
                                      <p:tavLst>
                                        <p:tav tm="0">
                                          <p:val>
                                            <p:strVal val="#ppt_h"/>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9" presetClass="exit" presetSubtype="10" fill="hold" nodeType="clickEffect">
                                  <p:stCondLst>
                                    <p:cond delay="0"/>
                                  </p:stCondLst>
                                  <p:childTnLst>
                                    <p:anim calcmode="lin" valueType="num">
                                      <p:cBhvr>
                                        <p:cTn id="38" dur="500"/>
                                        <p:tgtEl>
                                          <p:spTgt spid="20"/>
                                        </p:tgtEl>
                                        <p:attrNameLst>
                                          <p:attrName>ppt_h</p:attrName>
                                        </p:attrNameLst>
                                      </p:cBhvr>
                                      <p:tavLst>
                                        <p:tav tm="0">
                                          <p:val>
                                            <p:strVal val="ppt_h"/>
                                          </p:val>
                                        </p:tav>
                                        <p:tav tm="100000">
                                          <p:val>
                                            <p:strVal val="ppt_h"/>
                                          </p:val>
                                        </p:tav>
                                      </p:tavLst>
                                    </p:anim>
                                    <p:anim calcmode="lin" valueType="num">
                                      <p:cBhvr>
                                        <p:cTn id="39" dur="5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0" dur="1" fill="hold">
                                          <p:stCondLst>
                                            <p:cond delay="499"/>
                                          </p:stCondLst>
                                        </p:cTn>
                                        <p:tgtEl>
                                          <p:spTgt spid="20"/>
                                        </p:tgtEl>
                                        <p:attrNameLst>
                                          <p:attrName>style.visibility</p:attrName>
                                        </p:attrNameLst>
                                      </p:cBhvr>
                                      <p:to>
                                        <p:strVal val="hidden"/>
                                      </p:to>
                                    </p:set>
                                  </p:childTnLst>
                                </p:cTn>
                              </p:par>
                              <p:par>
                                <p:cTn id="41" presetID="19" presetClass="exit" presetSubtype="10" fill="hold" nodeType="withEffect">
                                  <p:stCondLst>
                                    <p:cond delay="0"/>
                                  </p:stCondLst>
                                  <p:childTnLst>
                                    <p:anim calcmode="lin" valueType="num">
                                      <p:cBhvr>
                                        <p:cTn id="42" dur="500"/>
                                        <p:tgtEl>
                                          <p:spTgt spid="18"/>
                                        </p:tgtEl>
                                        <p:attrNameLst>
                                          <p:attrName>ppt_h</p:attrName>
                                        </p:attrNameLst>
                                      </p:cBhvr>
                                      <p:tavLst>
                                        <p:tav tm="0">
                                          <p:val>
                                            <p:strVal val="ppt_h"/>
                                          </p:val>
                                        </p:tav>
                                        <p:tav tm="100000">
                                          <p:val>
                                            <p:strVal val="ppt_h"/>
                                          </p:val>
                                        </p:tav>
                                      </p:tavLst>
                                    </p:anim>
                                    <p:anim calcmode="lin" valueType="num">
                                      <p:cBhvr>
                                        <p:cTn id="43"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4" dur="1" fill="hold">
                                          <p:stCondLst>
                                            <p:cond delay="499"/>
                                          </p:stCondLst>
                                        </p:cTn>
                                        <p:tgtEl>
                                          <p:spTgt spid="18"/>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srcRect/>
          <a:stretch>
            <a:fillRect/>
          </a:stretch>
        </p:blipFill>
        <p:spPr bwMode="auto">
          <a:xfrm>
            <a:off x="0" y="762000"/>
            <a:ext cx="4648200" cy="332671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572000" y="3571875"/>
            <a:ext cx="4443164" cy="3143034"/>
          </a:xfrm>
          <a:prstGeom prst="rect">
            <a:avLst/>
          </a:prstGeom>
          <a:noFill/>
          <a:ln w="9525">
            <a:noFill/>
            <a:miter lim="800000"/>
            <a:headEnd/>
            <a:tailEnd/>
          </a:ln>
          <a:effectLst/>
        </p:spPr>
      </p:pic>
      <p:sp>
        <p:nvSpPr>
          <p:cNvPr id="2" name="Title 1"/>
          <p:cNvSpPr>
            <a:spLocks noGrp="1"/>
          </p:cNvSpPr>
          <p:nvPr>
            <p:ph type="title"/>
          </p:nvPr>
        </p:nvSpPr>
        <p:spPr>
          <a:xfrm>
            <a:off x="304800" y="152400"/>
            <a:ext cx="8458200" cy="563562"/>
          </a:xfrm>
        </p:spPr>
        <p:txBody>
          <a:bodyPr>
            <a:noAutofit/>
          </a:bodyPr>
          <a:lstStyle/>
          <a:p>
            <a:r>
              <a:rPr lang="en-US" altLang="zh-CN" sz="3600" dirty="0" smtClean="0">
                <a:solidFill>
                  <a:schemeClr val="tx2">
                    <a:lumMod val="75000"/>
                  </a:schemeClr>
                </a:solidFill>
                <a:latin typeface="MS Reference Sans Serif" pitchFamily="34" charset="0"/>
              </a:rPr>
              <a:t>Experimental Results</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10" name="Rectangular Callout 9"/>
          <p:cNvSpPr/>
          <p:nvPr/>
        </p:nvSpPr>
        <p:spPr>
          <a:xfrm flipH="1">
            <a:off x="6096000" y="990600"/>
            <a:ext cx="2895600" cy="1527048"/>
          </a:xfrm>
          <a:prstGeom prst="wedgeRectCallout">
            <a:avLst>
              <a:gd name="adj1" fmla="val 103669"/>
              <a:gd name="adj2" fmla="val -24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t>This experiments have been done on </a:t>
            </a:r>
            <a:r>
              <a:rPr lang="en-US" altLang="zh-CN" b="1" dirty="0" smtClean="0"/>
              <a:t>LAN</a:t>
            </a:r>
            <a:r>
              <a:rPr lang="en-US" altLang="zh-CN" dirty="0" smtClean="0"/>
              <a:t>, what about Geo-replication that uses </a:t>
            </a:r>
            <a:r>
              <a:rPr lang="en-US" altLang="zh-CN" b="1" dirty="0" smtClean="0"/>
              <a:t>WAN</a:t>
            </a:r>
            <a:r>
              <a:rPr lang="en-US" altLang="zh-CN" dirty="0" smtClean="0"/>
              <a:t>?</a:t>
            </a:r>
          </a:p>
          <a:p>
            <a:pPr algn="ctr"/>
            <a:r>
              <a:rPr lang="en-US" altLang="zh-CN" i="1" dirty="0" smtClean="0"/>
              <a:t>Will have much Larger delay</a:t>
            </a:r>
            <a:endParaRPr lang="zh-CN" altLang="en-US" i="1" dirty="0"/>
          </a:p>
        </p:txBody>
      </p:sp>
      <p:sp>
        <p:nvSpPr>
          <p:cNvPr id="19" name="Flowchart: Alternate Process 18"/>
          <p:cNvSpPr/>
          <p:nvPr/>
        </p:nvSpPr>
        <p:spPr>
          <a:xfrm>
            <a:off x="76200" y="5867400"/>
            <a:ext cx="5105400" cy="838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Network Overflow </a:t>
            </a:r>
            <a:r>
              <a:rPr lang="en-US" altLang="zh-CN" dirty="0" smtClean="0"/>
              <a:t>* </a:t>
            </a:r>
            <a:r>
              <a:rPr lang="en-US" altLang="zh-CN" b="1" dirty="0" smtClean="0"/>
              <a:t>Total node number</a:t>
            </a:r>
            <a:r>
              <a:rPr lang="en-US" altLang="zh-CN" dirty="0" smtClean="0"/>
              <a:t> = </a:t>
            </a:r>
            <a:r>
              <a:rPr lang="en-US" altLang="zh-CN" b="1" dirty="0" smtClean="0"/>
              <a:t>Overall.</a:t>
            </a:r>
          </a:p>
          <a:p>
            <a:pPr algn="ctr"/>
            <a:r>
              <a:rPr lang="en-US" altLang="zh-CN" b="1" dirty="0" smtClean="0">
                <a:solidFill>
                  <a:srgbClr val="C00000"/>
                </a:solidFill>
              </a:rPr>
              <a:t>~7835 MB</a:t>
            </a:r>
            <a:r>
              <a:rPr lang="en-US" altLang="zh-CN" b="1" dirty="0" smtClean="0"/>
              <a:t> (r=5, n=4M)</a:t>
            </a:r>
            <a:endParaRPr lang="zh-CN" altLang="en-US" b="1" dirty="0"/>
          </a:p>
        </p:txBody>
      </p:sp>
      <p:sp>
        <p:nvSpPr>
          <p:cNvPr id="8" name="Down Arrow 7"/>
          <p:cNvSpPr/>
          <p:nvPr/>
        </p:nvSpPr>
        <p:spPr>
          <a:xfrm flipV="1">
            <a:off x="3124200" y="3810000"/>
            <a:ext cx="1524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Down Arrow 10"/>
          <p:cNvSpPr/>
          <p:nvPr/>
        </p:nvSpPr>
        <p:spPr>
          <a:xfrm>
            <a:off x="7696200" y="3048000"/>
            <a:ext cx="1524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5">
                                          <p:stCondLst>
                                            <p:cond delay="0"/>
                                          </p:stCondLst>
                                        </p:cTn>
                                        <p:tgtEl>
                                          <p:spTgt spid="10"/>
                                        </p:tgtEl>
                                      </p:cBhvr>
                                    </p:animEffect>
                                    <p:anim calcmode="lin" valueType="num">
                                      <p:cBhvr>
                                        <p:cTn id="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3" dur="7">
                                          <p:stCondLst>
                                            <p:cond delay="163"/>
                                          </p:stCondLst>
                                        </p:cTn>
                                        <p:tgtEl>
                                          <p:spTgt spid="10"/>
                                        </p:tgtEl>
                                      </p:cBhvr>
                                      <p:to x="100000" y="60000"/>
                                    </p:animScale>
                                    <p:animScale>
                                      <p:cBhvr>
                                        <p:cTn id="14" dur="42" decel="50000">
                                          <p:stCondLst>
                                            <p:cond delay="169"/>
                                          </p:stCondLst>
                                        </p:cTn>
                                        <p:tgtEl>
                                          <p:spTgt spid="10"/>
                                        </p:tgtEl>
                                      </p:cBhvr>
                                      <p:to x="100000" y="100000"/>
                                    </p:animScale>
                                    <p:animScale>
                                      <p:cBhvr>
                                        <p:cTn id="15" dur="7">
                                          <p:stCondLst>
                                            <p:cond delay="328"/>
                                          </p:stCondLst>
                                        </p:cTn>
                                        <p:tgtEl>
                                          <p:spTgt spid="10"/>
                                        </p:tgtEl>
                                      </p:cBhvr>
                                      <p:to x="100000" y="80000"/>
                                    </p:animScale>
                                    <p:animScale>
                                      <p:cBhvr>
                                        <p:cTn id="16" dur="42" decel="50000">
                                          <p:stCondLst>
                                            <p:cond delay="335"/>
                                          </p:stCondLst>
                                        </p:cTn>
                                        <p:tgtEl>
                                          <p:spTgt spid="10"/>
                                        </p:tgtEl>
                                      </p:cBhvr>
                                      <p:to x="100000" y="100000"/>
                                    </p:animScale>
                                    <p:animScale>
                                      <p:cBhvr>
                                        <p:cTn id="17" dur="7">
                                          <p:stCondLst>
                                            <p:cond delay="411"/>
                                          </p:stCondLst>
                                        </p:cTn>
                                        <p:tgtEl>
                                          <p:spTgt spid="10"/>
                                        </p:tgtEl>
                                      </p:cBhvr>
                                      <p:to x="100000" y="90000"/>
                                    </p:animScale>
                                    <p:animScale>
                                      <p:cBhvr>
                                        <p:cTn id="18" dur="42" decel="50000">
                                          <p:stCondLst>
                                            <p:cond delay="417"/>
                                          </p:stCondLst>
                                        </p:cTn>
                                        <p:tgtEl>
                                          <p:spTgt spid="10"/>
                                        </p:tgtEl>
                                      </p:cBhvr>
                                      <p:to x="100000" y="100000"/>
                                    </p:animScale>
                                    <p:animScale>
                                      <p:cBhvr>
                                        <p:cTn id="19" dur="7">
                                          <p:stCondLst>
                                            <p:cond delay="452"/>
                                          </p:stCondLst>
                                        </p:cTn>
                                        <p:tgtEl>
                                          <p:spTgt spid="10"/>
                                        </p:tgtEl>
                                      </p:cBhvr>
                                      <p:to x="100000" y="95000"/>
                                    </p:animScale>
                                    <p:animScale>
                                      <p:cBhvr>
                                        <p:cTn id="20" dur="42" decel="50000">
                                          <p:stCondLst>
                                            <p:cond delay="459"/>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par>
                          <p:cTn id="41" fill="hold">
                            <p:stCondLst>
                              <p:cond delay="0"/>
                            </p:stCondLst>
                            <p:childTnLst>
                              <p:par>
                                <p:cTn id="42" presetID="5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ppt_w*0.70"/>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8" grpId="0" animBg="1"/>
      <p:bldP spid="8"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223117" y="2209800"/>
            <a:ext cx="8387483" cy="4572000"/>
          </a:xfrm>
          <a:prstGeom prst="rect">
            <a:avLst/>
          </a:prstGeom>
          <a:noFill/>
          <a:ln w="9525">
            <a:noFill/>
            <a:miter lim="800000"/>
            <a:headEnd/>
            <a:tailEnd/>
          </a:ln>
        </p:spPr>
      </p:pic>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A Step Further</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9" name="TextBox 8"/>
          <p:cNvSpPr txBox="1"/>
          <p:nvPr/>
        </p:nvSpPr>
        <p:spPr>
          <a:xfrm>
            <a:off x="1371600" y="1066800"/>
            <a:ext cx="3150734" cy="646331"/>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dirty="0" err="1" smtClean="0"/>
              <a:t>OpenStack</a:t>
            </a:r>
            <a:r>
              <a:rPr lang="en-US" altLang="zh-CN" dirty="0" smtClean="0"/>
              <a:t> Swift is </a:t>
            </a:r>
            <a:r>
              <a:rPr lang="en-US" altLang="zh-CN" u="sng" dirty="0" smtClean="0"/>
              <a:t>open source</a:t>
            </a:r>
            <a:r>
              <a:rPr lang="en-US" altLang="zh-CN" dirty="0" smtClean="0"/>
              <a:t> </a:t>
            </a:r>
          </a:p>
          <a:p>
            <a:r>
              <a:rPr lang="en-US" altLang="zh-CN" b="1" i="1" dirty="0" smtClean="0"/>
              <a:t>We can use the source code</a:t>
            </a:r>
          </a:p>
        </p:txBody>
      </p:sp>
      <p:pic>
        <p:nvPicPr>
          <p:cNvPr id="10" name="Picture 2" descr="http://pic36.nipic.com/20131204/12344150_190603382146_2.jpg"/>
          <p:cNvPicPr>
            <a:picLocks noChangeAspect="1" noChangeArrowheads="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2298" t="10811" r="24998" b="10809"/>
          <a:stretch/>
        </p:blipFill>
        <p:spPr bwMode="auto">
          <a:xfrm flipV="1">
            <a:off x="304801" y="838200"/>
            <a:ext cx="990600" cy="1104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48200" y="1066800"/>
            <a:ext cx="4408643" cy="923330"/>
          </a:xfrm>
          <a:prstGeom prst="rect">
            <a:avLst/>
          </a:prstGeom>
          <a:effectLst>
            <a:softEdge rad="31750"/>
          </a:effectLst>
        </p:spPr>
        <p:style>
          <a:lnRef idx="2">
            <a:schemeClr val="accent2"/>
          </a:lnRef>
          <a:fillRef idx="1">
            <a:schemeClr val="lt1"/>
          </a:fillRef>
          <a:effectRef idx="0">
            <a:schemeClr val="accent2"/>
          </a:effectRef>
          <a:fontRef idx="minor">
            <a:schemeClr val="dk1"/>
          </a:fontRef>
        </p:style>
        <p:txBody>
          <a:bodyPr wrap="none" rtlCol="0">
            <a:spAutoFit/>
          </a:bodyPr>
          <a:lstStyle/>
          <a:p>
            <a:pPr>
              <a:buFont typeface="Arial" pitchFamily="34" charset="0"/>
              <a:buChar char="•"/>
            </a:pPr>
            <a:r>
              <a:rPr lang="en-US" altLang="zh-CN" dirty="0" smtClean="0"/>
              <a:t> We found </a:t>
            </a:r>
            <a:r>
              <a:rPr lang="en-US" altLang="zh-CN" b="1" dirty="0" smtClean="0"/>
              <a:t>12 source files </a:t>
            </a:r>
            <a:r>
              <a:rPr lang="en-US" altLang="zh-CN" dirty="0" smtClean="0"/>
              <a:t>to be the most </a:t>
            </a:r>
            <a:br>
              <a:rPr lang="en-US" altLang="zh-CN" dirty="0" smtClean="0"/>
            </a:br>
            <a:r>
              <a:rPr lang="en-US" altLang="zh-CN" dirty="0" smtClean="0"/>
              <a:t>   relevant to our work.</a:t>
            </a:r>
          </a:p>
          <a:p>
            <a:pPr>
              <a:buFont typeface="Arial" pitchFamily="34" charset="0"/>
              <a:buChar char="•"/>
            </a:pPr>
            <a:r>
              <a:rPr lang="en-US" altLang="zh-CN" dirty="0" smtClean="0"/>
              <a:t> We studied more than </a:t>
            </a:r>
            <a:r>
              <a:rPr lang="en-US" altLang="zh-CN" b="1" dirty="0" smtClean="0"/>
              <a:t>~12800 lines of code</a:t>
            </a:r>
            <a:endParaRPr lang="zh-CN" altLang="en-US" b="1" dirty="0" smtClean="0"/>
          </a:p>
        </p:txBody>
      </p:sp>
      <p:sp>
        <p:nvSpPr>
          <p:cNvPr id="18" name="Right Arrow 17"/>
          <p:cNvSpPr/>
          <p:nvPr/>
        </p:nvSpPr>
        <p:spPr>
          <a:xfrm>
            <a:off x="228600" y="51054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Right Arrow 18"/>
          <p:cNvSpPr/>
          <p:nvPr/>
        </p:nvSpPr>
        <p:spPr>
          <a:xfrm>
            <a:off x="228600" y="61722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Right Arrow 19"/>
          <p:cNvSpPr/>
          <p:nvPr/>
        </p:nvSpPr>
        <p:spPr>
          <a:xfrm>
            <a:off x="228600" y="59436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500"/>
                                        <p:tgtEl>
                                          <p:spTgt spid="1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lide(fromBottom)">
                                      <p:cBhvr>
                                        <p:cTn id="15" dur="500"/>
                                        <p:tgtEl>
                                          <p:spTgt spid="2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lide(fromBottom)">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bg/>
                                          </p:spTgt>
                                        </p:tgtEl>
                                        <p:attrNameLst>
                                          <p:attrName>style.visibility</p:attrName>
                                        </p:attrNameLst>
                                      </p:cBhvr>
                                      <p:to>
                                        <p:strVal val="visible"/>
                                      </p:to>
                                    </p:set>
                                    <p:animEffect transition="in" filter="fade">
                                      <p:cBhvr>
                                        <p:cTn id="23" dur="500"/>
                                        <p:tgtEl>
                                          <p:spTgt spid="1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fade">
                                      <p:cBhvr>
                                        <p:cTn id="3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Autofit/>
          </a:bodyPr>
          <a:lstStyle/>
          <a:p>
            <a:r>
              <a:rPr lang="en-US" altLang="zh-CN" sz="3600" dirty="0" smtClean="0">
                <a:solidFill>
                  <a:schemeClr val="tx2">
                    <a:lumMod val="75000"/>
                  </a:schemeClr>
                </a:solidFill>
                <a:latin typeface="MS Reference Sans Serif" pitchFamily="34" charset="0"/>
              </a:rPr>
              <a:t>Objects are Stored in Groups</a:t>
            </a:r>
            <a:endParaRPr lang="zh-CN" altLang="en-US" sz="3600" dirty="0">
              <a:solidFill>
                <a:schemeClr val="tx2">
                  <a:lumMod val="75000"/>
                </a:schemeClr>
              </a:solidFill>
              <a:latin typeface="MS Reference Sans Serif" pitchFamily="34" charset="0"/>
            </a:endParaRPr>
          </a:p>
        </p:txBody>
      </p:sp>
      <p:sp>
        <p:nvSpPr>
          <p:cNvPr id="34" name="TextBox 33"/>
          <p:cNvSpPr txBox="1"/>
          <p:nvPr/>
        </p:nvSpPr>
        <p:spPr>
          <a:xfrm>
            <a:off x="1219200" y="762000"/>
            <a:ext cx="6553200" cy="1200329"/>
          </a:xfrm>
          <a:prstGeom prst="rect">
            <a:avLst/>
          </a:prstGeom>
          <a:solidFill>
            <a:schemeClr val="accent5">
              <a:lumMod val="20000"/>
              <a:lumOff val="80000"/>
            </a:schemeClr>
          </a:solidFill>
          <a:effectLst>
            <a:outerShdw blurRad="40000" dist="20000" dir="5400000" rotWithShape="0">
              <a:srgbClr val="000000">
                <a:alpha val="38000"/>
              </a:srgbClr>
            </a:outerShdw>
            <a:softEdge rad="3175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smtClean="0"/>
              <a:t>- For </a:t>
            </a:r>
            <a:r>
              <a:rPr lang="en-US" altLang="zh-CN" sz="2400" b="1" dirty="0" smtClean="0"/>
              <a:t>load balancing </a:t>
            </a:r>
            <a:r>
              <a:rPr lang="en-US" altLang="zh-CN" sz="2400" dirty="0" smtClean="0"/>
              <a:t>object are stored in </a:t>
            </a:r>
            <a:r>
              <a:rPr lang="en-US" altLang="zh-CN" sz="2400" b="1" i="1" dirty="0" err="1" smtClean="0"/>
              <a:t>N</a:t>
            </a:r>
            <a:r>
              <a:rPr lang="en-US" altLang="zh-CN" sz="2400" b="1" i="1" baseline="-25000" dirty="0" err="1" smtClean="0"/>
              <a:t>p</a:t>
            </a:r>
            <a:r>
              <a:rPr lang="en-US" altLang="zh-CN" sz="2400" dirty="0" smtClean="0"/>
              <a:t> groups</a:t>
            </a:r>
          </a:p>
          <a:p>
            <a:r>
              <a:rPr lang="en-US" altLang="zh-CN" sz="2400" i="1" dirty="0" smtClean="0"/>
              <a:t>- The groups are randomly distributed to the nodes</a:t>
            </a:r>
          </a:p>
          <a:p>
            <a:r>
              <a:rPr lang="en-US" altLang="zh-CN" sz="2400" i="1" dirty="0" smtClean="0"/>
              <a:t>  according to the mapping.</a:t>
            </a:r>
            <a:endParaRPr lang="zh-CN" altLang="en-US" sz="2400" i="1" dirty="0"/>
          </a:p>
        </p:txBody>
      </p:sp>
      <p:pic>
        <p:nvPicPr>
          <p:cNvPr id="1026" name="Picture 2"/>
          <p:cNvPicPr>
            <a:picLocks noChangeAspect="1" noChangeArrowheads="1"/>
          </p:cNvPicPr>
          <p:nvPr/>
        </p:nvPicPr>
        <p:blipFill>
          <a:blip r:embed="rId4"/>
          <a:srcRect/>
          <a:stretch>
            <a:fillRect/>
          </a:stretch>
        </p:blipFill>
        <p:spPr bwMode="auto">
          <a:xfrm>
            <a:off x="4343399" y="3048000"/>
            <a:ext cx="4592451" cy="3276600"/>
          </a:xfrm>
          <a:prstGeom prst="rect">
            <a:avLst/>
          </a:prstGeom>
          <a:noFill/>
          <a:ln w="9525">
            <a:noFill/>
            <a:miter lim="800000"/>
            <a:headEnd/>
            <a:tailEnd/>
          </a:ln>
          <a:effectLst/>
        </p:spPr>
      </p:pic>
      <p:sp>
        <p:nvSpPr>
          <p:cNvPr id="37" name="Rounded Rectangle 36"/>
          <p:cNvSpPr/>
          <p:nvPr/>
        </p:nvSpPr>
        <p:spPr>
          <a:xfrm>
            <a:off x="228600" y="2971800"/>
            <a:ext cx="3810000" cy="3733800"/>
          </a:xfrm>
          <a:prstGeom prst="round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p>
        </p:txBody>
      </p:sp>
      <p:sp>
        <p:nvSpPr>
          <p:cNvPr id="40" name="Oval 39"/>
          <p:cNvSpPr/>
          <p:nvPr/>
        </p:nvSpPr>
        <p:spPr>
          <a:xfrm>
            <a:off x="304800" y="3352800"/>
            <a:ext cx="1676400" cy="990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Oval 40"/>
          <p:cNvSpPr/>
          <p:nvPr/>
        </p:nvSpPr>
        <p:spPr>
          <a:xfrm>
            <a:off x="2133600" y="3352800"/>
            <a:ext cx="1524000" cy="990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Oval 41"/>
          <p:cNvSpPr/>
          <p:nvPr/>
        </p:nvSpPr>
        <p:spPr>
          <a:xfrm>
            <a:off x="304800" y="4572000"/>
            <a:ext cx="1447800" cy="1066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val 43"/>
          <p:cNvSpPr/>
          <p:nvPr/>
        </p:nvSpPr>
        <p:spPr>
          <a:xfrm>
            <a:off x="2057400" y="4495800"/>
            <a:ext cx="1752600" cy="1066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1885788" y="5638800"/>
            <a:ext cx="476412" cy="584775"/>
          </a:xfrm>
          <a:prstGeom prst="rect">
            <a:avLst/>
          </a:prstGeom>
          <a:noFill/>
        </p:spPr>
        <p:txBody>
          <a:bodyPr wrap="none" rtlCol="0">
            <a:spAutoFit/>
          </a:bodyPr>
          <a:lstStyle/>
          <a:p>
            <a:r>
              <a:rPr lang="en-US" altLang="zh-CN" sz="3200" b="1" dirty="0" smtClean="0"/>
              <a:t>…</a:t>
            </a:r>
            <a:endParaRPr lang="zh-CN" altLang="en-US" sz="3200" b="1" dirty="0"/>
          </a:p>
        </p:txBody>
      </p:sp>
      <p:sp>
        <p:nvSpPr>
          <p:cNvPr id="48" name="Cube 47"/>
          <p:cNvSpPr/>
          <p:nvPr/>
        </p:nvSpPr>
        <p:spPr>
          <a:xfrm>
            <a:off x="685800" y="3962400"/>
            <a:ext cx="228600" cy="228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Cube 49"/>
          <p:cNvSpPr/>
          <p:nvPr/>
        </p:nvSpPr>
        <p:spPr>
          <a:xfrm>
            <a:off x="1066800" y="3962400"/>
            <a:ext cx="228600" cy="228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Cube 50"/>
          <p:cNvSpPr/>
          <p:nvPr/>
        </p:nvSpPr>
        <p:spPr>
          <a:xfrm>
            <a:off x="1447800" y="3962400"/>
            <a:ext cx="228600" cy="228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Cube 51"/>
          <p:cNvSpPr/>
          <p:nvPr/>
        </p:nvSpPr>
        <p:spPr>
          <a:xfrm>
            <a:off x="533400" y="5181600"/>
            <a:ext cx="228600" cy="228600"/>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Cube 52"/>
          <p:cNvSpPr/>
          <p:nvPr/>
        </p:nvSpPr>
        <p:spPr>
          <a:xfrm>
            <a:off x="914400" y="5181600"/>
            <a:ext cx="228600" cy="228600"/>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Cube 53"/>
          <p:cNvSpPr/>
          <p:nvPr/>
        </p:nvSpPr>
        <p:spPr>
          <a:xfrm>
            <a:off x="1295400" y="5181600"/>
            <a:ext cx="228600" cy="228600"/>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Cube 54"/>
          <p:cNvSpPr/>
          <p:nvPr/>
        </p:nvSpPr>
        <p:spPr>
          <a:xfrm>
            <a:off x="2362200" y="3962400"/>
            <a:ext cx="228600" cy="228600"/>
          </a:xfrm>
          <a:prstGeom prst="cub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Cube 55"/>
          <p:cNvSpPr/>
          <p:nvPr/>
        </p:nvSpPr>
        <p:spPr>
          <a:xfrm>
            <a:off x="2743200" y="3962400"/>
            <a:ext cx="228600" cy="228600"/>
          </a:xfrm>
          <a:prstGeom prst="cub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Cube 57"/>
          <p:cNvSpPr/>
          <p:nvPr/>
        </p:nvSpPr>
        <p:spPr>
          <a:xfrm>
            <a:off x="2438400" y="5105400"/>
            <a:ext cx="228600" cy="228600"/>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Cube 58"/>
          <p:cNvSpPr/>
          <p:nvPr/>
        </p:nvSpPr>
        <p:spPr>
          <a:xfrm>
            <a:off x="2819400" y="5105400"/>
            <a:ext cx="228600" cy="228600"/>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Cube 59"/>
          <p:cNvSpPr/>
          <p:nvPr/>
        </p:nvSpPr>
        <p:spPr>
          <a:xfrm>
            <a:off x="3200400" y="5105400"/>
            <a:ext cx="228600" cy="228600"/>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Cube 60"/>
          <p:cNvSpPr/>
          <p:nvPr/>
        </p:nvSpPr>
        <p:spPr>
          <a:xfrm>
            <a:off x="1600200" y="3657600"/>
            <a:ext cx="228600" cy="228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Cube 62"/>
          <p:cNvSpPr/>
          <p:nvPr/>
        </p:nvSpPr>
        <p:spPr>
          <a:xfrm>
            <a:off x="3352800" y="4800600"/>
            <a:ext cx="228600" cy="228600"/>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Rectangle 63"/>
          <p:cNvSpPr/>
          <p:nvPr/>
        </p:nvSpPr>
        <p:spPr>
          <a:xfrm>
            <a:off x="533400" y="3581400"/>
            <a:ext cx="990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t>Hashes.pkl</a:t>
            </a:r>
            <a:endParaRPr lang="zh-CN" altLang="en-US" sz="1400" dirty="0"/>
          </a:p>
        </p:txBody>
      </p:sp>
      <p:sp>
        <p:nvSpPr>
          <p:cNvPr id="65" name="Rectangle 64"/>
          <p:cNvSpPr/>
          <p:nvPr/>
        </p:nvSpPr>
        <p:spPr>
          <a:xfrm>
            <a:off x="2362200" y="3581400"/>
            <a:ext cx="990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t>Hashes.pkl</a:t>
            </a:r>
            <a:endParaRPr lang="zh-CN" altLang="en-US" sz="1400" dirty="0"/>
          </a:p>
        </p:txBody>
      </p:sp>
      <p:sp>
        <p:nvSpPr>
          <p:cNvPr id="66" name="Rectangle 65"/>
          <p:cNvSpPr/>
          <p:nvPr/>
        </p:nvSpPr>
        <p:spPr>
          <a:xfrm>
            <a:off x="2286000" y="4724400"/>
            <a:ext cx="990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t>Hashes.pkl</a:t>
            </a:r>
            <a:endParaRPr lang="zh-CN" altLang="en-US" sz="1400" dirty="0"/>
          </a:p>
        </p:txBody>
      </p:sp>
      <p:sp>
        <p:nvSpPr>
          <p:cNvPr id="67" name="Rectangle 66"/>
          <p:cNvSpPr/>
          <p:nvPr/>
        </p:nvSpPr>
        <p:spPr>
          <a:xfrm>
            <a:off x="533400" y="4800600"/>
            <a:ext cx="990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t>Hashes.pkl</a:t>
            </a:r>
            <a:endParaRPr lang="zh-CN" altLang="en-US" sz="1400" dirty="0"/>
          </a:p>
        </p:txBody>
      </p:sp>
      <p:sp>
        <p:nvSpPr>
          <p:cNvPr id="72" name="Rounded Rectangle 71"/>
          <p:cNvSpPr/>
          <p:nvPr/>
        </p:nvSpPr>
        <p:spPr>
          <a:xfrm>
            <a:off x="304800" y="2590800"/>
            <a:ext cx="914400" cy="381000"/>
          </a:xfrm>
          <a:prstGeom prst="roundRect">
            <a:avLst/>
          </a:prstGeom>
          <a:no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Node</a:t>
            </a:r>
            <a:endParaRPr lang="zh-CN" altLang="en-US" dirty="0"/>
          </a:p>
        </p:txBody>
      </p:sp>
      <p:cxnSp>
        <p:nvCxnSpPr>
          <p:cNvPr id="74" name="Straight Connector 73"/>
          <p:cNvCxnSpPr>
            <a:stCxn id="60" idx="4"/>
          </p:cNvCxnSpPr>
          <p:nvPr/>
        </p:nvCxnSpPr>
        <p:spPr>
          <a:xfrm>
            <a:off x="3371850" y="5248275"/>
            <a:ext cx="1200150" cy="10001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3400425" y="5076825"/>
            <a:ext cx="1295400" cy="104775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4572000" y="6248400"/>
            <a:ext cx="914400" cy="3048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Objects</a:t>
            </a:r>
            <a:endParaRPr lang="zh-CN" altLang="en-US" dirty="0"/>
          </a:p>
        </p:txBody>
      </p:sp>
      <p:cxnSp>
        <p:nvCxnSpPr>
          <p:cNvPr id="78" name="Straight Connector 77"/>
          <p:cNvCxnSpPr/>
          <p:nvPr/>
        </p:nvCxnSpPr>
        <p:spPr>
          <a:xfrm flipV="1">
            <a:off x="3276600" y="2667000"/>
            <a:ext cx="1447800" cy="762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3162300" y="3162300"/>
            <a:ext cx="2057400" cy="10668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4724400" y="2438400"/>
            <a:ext cx="1676400" cy="30480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Objects Group</a:t>
            </a:r>
            <a:endParaRPr lang="zh-CN" altLang="en-US" dirty="0"/>
          </a:p>
        </p:txBody>
      </p:sp>
      <p:cxnSp>
        <p:nvCxnSpPr>
          <p:cNvPr id="89" name="Straight Connector 88"/>
          <p:cNvCxnSpPr/>
          <p:nvPr/>
        </p:nvCxnSpPr>
        <p:spPr>
          <a:xfrm flipV="1">
            <a:off x="1143000" y="2667001"/>
            <a:ext cx="1676400" cy="91439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438400" y="3048000"/>
            <a:ext cx="9144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2133600" y="2133600"/>
            <a:ext cx="2266950" cy="533400"/>
          </a:xfrm>
          <a:prstGeom prst="round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Objects Fingerprint data</a:t>
            </a:r>
            <a:endParaRPr lang="zh-CN" altLang="en-US" dirty="0"/>
          </a:p>
        </p:txBody>
      </p:sp>
      <p:sp>
        <p:nvSpPr>
          <p:cNvPr id="96" name="Down Arrow 95"/>
          <p:cNvSpPr/>
          <p:nvPr/>
        </p:nvSpPr>
        <p:spPr>
          <a:xfrm>
            <a:off x="7620000" y="2667000"/>
            <a:ext cx="1524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16</a:t>
            </a:fld>
            <a:endParaRPr lang="en-US"/>
          </a:p>
        </p:txBody>
      </p:sp>
      <p:sp>
        <p:nvSpPr>
          <p:cNvPr id="43" name="Rectangle 42"/>
          <p:cNvSpPr/>
          <p:nvPr/>
        </p:nvSpPr>
        <p:spPr>
          <a:xfrm>
            <a:off x="7620000" y="2057400"/>
            <a:ext cx="1447800" cy="533400"/>
          </a:xfrm>
          <a:prstGeom prst="rect">
            <a:avLst/>
          </a:prstGeom>
          <a:noFill/>
          <a:ln>
            <a:solidFill>
              <a:srgbClr val="FF0000"/>
            </a:solid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400" b="1" dirty="0" err="1" smtClean="0"/>
              <a:t>N</a:t>
            </a:r>
            <a:r>
              <a:rPr lang="en-US" altLang="zh-CN" sz="2400" b="1" baseline="-25000" dirty="0" err="1" smtClean="0"/>
              <a:t>p</a:t>
            </a:r>
            <a:r>
              <a:rPr lang="en-US" altLang="zh-CN" sz="2400" b="1" dirty="0" smtClean="0"/>
              <a:t> = 2</a:t>
            </a:r>
            <a:r>
              <a:rPr lang="en-US" altLang="zh-CN" sz="2400" b="1" baseline="30000" dirty="0" smtClean="0"/>
              <a:t>18</a:t>
            </a:r>
            <a:r>
              <a:rPr lang="en-US" altLang="zh-CN" sz="2400" b="1" dirty="0" smtClean="0"/>
              <a:t> </a:t>
            </a:r>
            <a:endParaRPr lang="zh-CN" altLang="en-US" sz="2400" b="1" dirty="0"/>
          </a:p>
        </p:txBody>
      </p:sp>
      <p:sp>
        <p:nvSpPr>
          <p:cNvPr id="45" name="Right Brace 44"/>
          <p:cNvSpPr/>
          <p:nvPr/>
        </p:nvSpPr>
        <p:spPr>
          <a:xfrm rot="5400000">
            <a:off x="6438900" y="5600700"/>
            <a:ext cx="228600" cy="1676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47" name="TextBox 46"/>
          <p:cNvSpPr txBox="1"/>
          <p:nvPr/>
        </p:nvSpPr>
        <p:spPr>
          <a:xfrm>
            <a:off x="6257297" y="6488668"/>
            <a:ext cx="524503" cy="369332"/>
          </a:xfrm>
          <a:prstGeom prst="rect">
            <a:avLst/>
          </a:prstGeom>
          <a:noFill/>
        </p:spPr>
        <p:txBody>
          <a:bodyPr wrap="none" rtlCol="0">
            <a:spAutoFit/>
          </a:bodyPr>
          <a:lstStyle/>
          <a:p>
            <a:r>
              <a:rPr lang="en-US" altLang="zh-CN" b="1" dirty="0" smtClean="0"/>
              <a:t>x10</a:t>
            </a:r>
            <a:endParaRPr lang="zh-CN" altLang="en-US" b="1" dirty="0"/>
          </a:p>
        </p:txBody>
      </p:sp>
      <p:sp>
        <p:nvSpPr>
          <p:cNvPr id="49" name="Right Brace 48"/>
          <p:cNvSpPr/>
          <p:nvPr/>
        </p:nvSpPr>
        <p:spPr>
          <a:xfrm rot="5400000">
            <a:off x="7810500" y="5600700"/>
            <a:ext cx="304800" cy="1600200"/>
          </a:xfrm>
          <a:prstGeom prst="rightBrac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57" name="TextBox 56"/>
          <p:cNvSpPr txBox="1"/>
          <p:nvPr/>
        </p:nvSpPr>
        <p:spPr>
          <a:xfrm>
            <a:off x="7620000" y="6488668"/>
            <a:ext cx="619080" cy="369332"/>
          </a:xfrm>
          <a:prstGeom prst="rect">
            <a:avLst/>
          </a:prstGeom>
          <a:noFill/>
          <a:ln>
            <a:noFill/>
          </a:ln>
        </p:spPr>
        <p:txBody>
          <a:bodyPr wrap="none" rtlCol="0">
            <a:spAutoFit/>
          </a:bodyPr>
          <a:lstStyle/>
          <a:p>
            <a:r>
              <a:rPr lang="en-US" altLang="zh-CN" b="1" dirty="0" smtClean="0">
                <a:solidFill>
                  <a:schemeClr val="bg2">
                    <a:lumMod val="50000"/>
                  </a:schemeClr>
                </a:solidFill>
              </a:rPr>
              <a:t>+1M</a:t>
            </a:r>
            <a:endParaRPr lang="zh-CN" altLang="en-US" b="1" dirty="0">
              <a:solidFill>
                <a:schemeClr val="bg2">
                  <a:lumMod val="50000"/>
                </a:scheme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strVal val="#ppt_w*0.70"/>
                                          </p:val>
                                        </p:tav>
                                        <p:tav tm="100000">
                                          <p:val>
                                            <p:strVal val="#ppt_w"/>
                                          </p:val>
                                        </p:tav>
                                      </p:tavLst>
                                    </p:anim>
                                    <p:anim calcmode="lin" valueType="num">
                                      <p:cBhvr>
                                        <p:cTn id="52" dur="1000" fill="hold"/>
                                        <p:tgtEl>
                                          <p:spTgt spid="96"/>
                                        </p:tgtEl>
                                        <p:attrNameLst>
                                          <p:attrName>ppt_h</p:attrName>
                                        </p:attrNameLst>
                                      </p:cBhvr>
                                      <p:tavLst>
                                        <p:tav tm="0">
                                          <p:val>
                                            <p:strVal val="#ppt_h"/>
                                          </p:val>
                                        </p:tav>
                                        <p:tav tm="100000">
                                          <p:val>
                                            <p:strVal val="#ppt_h"/>
                                          </p:val>
                                        </p:tav>
                                      </p:tavLst>
                                    </p:anim>
                                    <p:animEffect transition="in" filter="fade">
                                      <p:cBhvr>
                                        <p:cTn id="53" dur="10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4" grpId="0" animBg="1"/>
      <p:bldP spid="64" grpId="0" animBg="1"/>
      <p:bldP spid="65" grpId="0" animBg="1"/>
      <p:bldP spid="66" grpId="0" animBg="1"/>
      <p:bldP spid="67" grpId="0" animBg="1"/>
      <p:bldP spid="77" grpId="0" animBg="1"/>
      <p:bldP spid="80" grpId="0" animBg="1"/>
      <p:bldP spid="91" grpId="0" animBg="1"/>
      <p:bldP spid="96" grpId="0" animBg="1"/>
      <p:bldP spid="43" grpId="0" animBg="1"/>
      <p:bldP spid="45" grpId="0" animBg="1"/>
      <p:bldP spid="47" grpId="0"/>
      <p:bldP spid="49" grpId="0" animBg="1"/>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cc-cont-obj.jpg"/>
          <p:cNvPicPr>
            <a:picLocks noChangeAspect="1"/>
          </p:cNvPicPr>
          <p:nvPr/>
        </p:nvPicPr>
        <p:blipFill>
          <a:blip r:embed="rId4" cstate="print"/>
          <a:stretch>
            <a:fillRect/>
          </a:stretch>
        </p:blipFill>
        <p:spPr>
          <a:xfrm>
            <a:off x="4267200" y="1066800"/>
            <a:ext cx="4419600" cy="2776982"/>
          </a:xfrm>
          <a:prstGeom prst="rect">
            <a:avLst/>
          </a:prstGeom>
        </p:spPr>
      </p:pic>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Object Storage Structure</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1" name="Picture 1"/>
          <p:cNvPicPr>
            <a:picLocks noChangeAspect="1" noChangeArrowheads="1"/>
          </p:cNvPicPr>
          <p:nvPr/>
        </p:nvPicPr>
        <p:blipFill>
          <a:blip r:embed="rId5" cstate="print"/>
          <a:srcRect/>
          <a:stretch>
            <a:fillRect/>
          </a:stretch>
        </p:blipFill>
        <p:spPr bwMode="auto">
          <a:xfrm>
            <a:off x="4572000" y="2092061"/>
            <a:ext cx="4343400" cy="2175139"/>
          </a:xfrm>
          <a:prstGeom prst="rect">
            <a:avLst/>
          </a:prstGeom>
          <a:noFill/>
          <a:ln w="9525">
            <a:noFill/>
            <a:miter lim="800000"/>
            <a:headEnd/>
            <a:tailEnd/>
          </a:ln>
        </p:spPr>
      </p:pic>
      <p:pic>
        <p:nvPicPr>
          <p:cNvPr id="12" name="Picture 11" descr="object-MD5.png"/>
          <p:cNvPicPr>
            <a:picLocks noChangeAspect="1"/>
          </p:cNvPicPr>
          <p:nvPr/>
        </p:nvPicPr>
        <p:blipFill>
          <a:blip r:embed="rId6" cstate="print"/>
          <a:stretch>
            <a:fillRect/>
          </a:stretch>
        </p:blipFill>
        <p:spPr>
          <a:xfrm>
            <a:off x="304800" y="2600615"/>
            <a:ext cx="4114800" cy="1361785"/>
          </a:xfrm>
          <a:prstGeom prst="rect">
            <a:avLst/>
          </a:prstGeom>
        </p:spPr>
      </p:pic>
      <p:pic>
        <p:nvPicPr>
          <p:cNvPr id="36866" name="Picture 2"/>
          <p:cNvPicPr>
            <a:picLocks noChangeAspect="1" noChangeArrowheads="1"/>
          </p:cNvPicPr>
          <p:nvPr/>
        </p:nvPicPr>
        <p:blipFill>
          <a:blip r:embed="rId7" cstate="print"/>
          <a:srcRect/>
          <a:stretch>
            <a:fillRect/>
          </a:stretch>
        </p:blipFill>
        <p:spPr bwMode="auto">
          <a:xfrm>
            <a:off x="1066800" y="5029200"/>
            <a:ext cx="7037387" cy="1609725"/>
          </a:xfrm>
          <a:prstGeom prst="rect">
            <a:avLst/>
          </a:prstGeom>
          <a:noFill/>
          <a:ln w="9525">
            <a:noFill/>
            <a:miter lim="800000"/>
            <a:headEnd/>
            <a:tailEnd/>
          </a:ln>
        </p:spPr>
      </p:pic>
      <p:sp>
        <p:nvSpPr>
          <p:cNvPr id="13" name="TextBox 12"/>
          <p:cNvSpPr txBox="1"/>
          <p:nvPr/>
        </p:nvSpPr>
        <p:spPr>
          <a:xfrm>
            <a:off x="685800" y="4659868"/>
            <a:ext cx="1334020" cy="400110"/>
          </a:xfrm>
          <a:prstGeom prst="rect">
            <a:avLst/>
          </a:prstGeom>
          <a:noFill/>
        </p:spPr>
        <p:txBody>
          <a:bodyPr wrap="none" rtlCol="0">
            <a:spAutoFit/>
          </a:bodyPr>
          <a:lstStyle/>
          <a:p>
            <a:r>
              <a:rPr lang="en-US" altLang="zh-CN" sz="2000" b="1" i="1" u="sng" dirty="0" smtClean="0"/>
              <a:t>Hashes.pkl</a:t>
            </a:r>
            <a:endParaRPr lang="zh-CN" altLang="en-US" sz="2000" b="1" i="1" u="sng" dirty="0"/>
          </a:p>
        </p:txBody>
      </p:sp>
      <p:sp>
        <p:nvSpPr>
          <p:cNvPr id="8" name="Rectangle 7"/>
          <p:cNvSpPr/>
          <p:nvPr/>
        </p:nvSpPr>
        <p:spPr>
          <a:xfrm>
            <a:off x="0" y="3048000"/>
            <a:ext cx="4267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p:cNvSpPr/>
          <p:nvPr/>
        </p:nvSpPr>
        <p:spPr>
          <a:xfrm>
            <a:off x="0" y="3657600"/>
            <a:ext cx="441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Bevel 14"/>
          <p:cNvSpPr/>
          <p:nvPr/>
        </p:nvSpPr>
        <p:spPr>
          <a:xfrm>
            <a:off x="7620000" y="2438400"/>
            <a:ext cx="457200" cy="762000"/>
          </a:xfrm>
          <a:prstGeom prst="bevel">
            <a:avLst>
              <a:gd name="adj" fmla="val 1181"/>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6" name="Bevel 15"/>
          <p:cNvSpPr/>
          <p:nvPr/>
        </p:nvSpPr>
        <p:spPr>
          <a:xfrm>
            <a:off x="3962400" y="3581400"/>
            <a:ext cx="609600" cy="381000"/>
          </a:xfrm>
          <a:prstGeom prst="bevel">
            <a:avLst>
              <a:gd name="adj" fmla="val 1181"/>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8" name="Curved Left Arrow 17"/>
          <p:cNvSpPr/>
          <p:nvPr/>
        </p:nvSpPr>
        <p:spPr>
          <a:xfrm>
            <a:off x="8153400" y="4191000"/>
            <a:ext cx="6858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Bevel 18"/>
          <p:cNvSpPr/>
          <p:nvPr/>
        </p:nvSpPr>
        <p:spPr>
          <a:xfrm>
            <a:off x="1219200" y="5791200"/>
            <a:ext cx="609600" cy="457200"/>
          </a:xfrm>
          <a:prstGeom prst="bevel">
            <a:avLst>
              <a:gd name="adj" fmla="val 1181"/>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0" name="Rectangle 19"/>
          <p:cNvSpPr/>
          <p:nvPr/>
        </p:nvSpPr>
        <p:spPr>
          <a:xfrm>
            <a:off x="4648200" y="3505200"/>
            <a:ext cx="4267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962400" y="4267200"/>
            <a:ext cx="1818318" cy="646331"/>
          </a:xfrm>
          <a:prstGeom prst="rect">
            <a:avLst/>
          </a:prstGeom>
          <a:effectLst>
            <a:glow rad="63500">
              <a:schemeClr val="accent6">
                <a:satMod val="175000"/>
                <a:alpha val="40000"/>
              </a:schemeClr>
            </a:glow>
            <a:softEdge rad="31750"/>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b="1" i="1" dirty="0" smtClean="0"/>
              <a:t>Hashes.pkl</a:t>
            </a:r>
            <a:r>
              <a:rPr lang="en-US" altLang="zh-CN" dirty="0" smtClean="0"/>
              <a:t> size </a:t>
            </a:r>
            <a:r>
              <a:rPr lang="en-US" altLang="zh-CN" b="1" i="1" dirty="0" smtClean="0"/>
              <a:t>H</a:t>
            </a:r>
          </a:p>
          <a:p>
            <a:r>
              <a:rPr lang="en-US" altLang="zh-CN" dirty="0" smtClean="0"/>
              <a:t>Can reach </a:t>
            </a:r>
            <a:r>
              <a:rPr lang="en-US" altLang="zh-CN" b="1" dirty="0" smtClean="0"/>
              <a:t>140 KB</a:t>
            </a:r>
            <a:endParaRPr lang="zh-CN" altLang="en-US"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0"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50" presetClass="entr" presetSubtype="0" decel="10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ppt_w+.3"/>
                                          </p:val>
                                        </p:tav>
                                        <p:tav tm="100000">
                                          <p:val>
                                            <p:strVal val="#ppt_w"/>
                                          </p:val>
                                        </p:tav>
                                      </p:tavLst>
                                    </p:anim>
                                    <p:anim calcmode="lin" valueType="num">
                                      <p:cBhvr>
                                        <p:cTn id="27" dur="500" fill="hold"/>
                                        <p:tgtEl>
                                          <p:spTgt spid="11"/>
                                        </p:tgtEl>
                                        <p:attrNameLst>
                                          <p:attrName>ppt_h</p:attrName>
                                        </p:attrNameLst>
                                      </p:cBhvr>
                                      <p:tavLst>
                                        <p:tav tm="0">
                                          <p:val>
                                            <p:strVal val="#ppt_h"/>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6866"/>
                                        </p:tgtEl>
                                        <p:attrNameLst>
                                          <p:attrName>style.visibility</p:attrName>
                                        </p:attrNameLst>
                                      </p:cBhvr>
                                      <p:to>
                                        <p:strVal val="visible"/>
                                      </p:to>
                                    </p:set>
                                    <p:anim calcmode="lin" valueType="num">
                                      <p:cBhvr>
                                        <p:cTn id="42" dur="500" fill="hold"/>
                                        <p:tgtEl>
                                          <p:spTgt spid="36866"/>
                                        </p:tgtEl>
                                        <p:attrNameLst>
                                          <p:attrName>ppt_w</p:attrName>
                                        </p:attrNameLst>
                                      </p:cBhvr>
                                      <p:tavLst>
                                        <p:tav tm="0">
                                          <p:val>
                                            <p:strVal val="#ppt_w*0.70"/>
                                          </p:val>
                                        </p:tav>
                                        <p:tav tm="100000">
                                          <p:val>
                                            <p:strVal val="#ppt_w"/>
                                          </p:val>
                                        </p:tav>
                                      </p:tavLst>
                                    </p:anim>
                                    <p:anim calcmode="lin" valueType="num">
                                      <p:cBhvr>
                                        <p:cTn id="43" dur="500" fill="hold"/>
                                        <p:tgtEl>
                                          <p:spTgt spid="36866"/>
                                        </p:tgtEl>
                                        <p:attrNameLst>
                                          <p:attrName>ppt_h</p:attrName>
                                        </p:attrNameLst>
                                      </p:cBhvr>
                                      <p:tavLst>
                                        <p:tav tm="0">
                                          <p:val>
                                            <p:strVal val="#ppt_h"/>
                                          </p:val>
                                        </p:tav>
                                        <p:tav tm="100000">
                                          <p:val>
                                            <p:strVal val="#ppt_h"/>
                                          </p:val>
                                        </p:tav>
                                      </p:tavLst>
                                    </p:anim>
                                    <p:animEffect transition="in" filter="fade">
                                      <p:cBhvr>
                                        <p:cTn id="44" dur="500"/>
                                        <p:tgtEl>
                                          <p:spTgt spid="3686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strVal val="#ppt_w*0.7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strVal val="#ppt_w*0.70"/>
                                          </p:val>
                                        </p:tav>
                                        <p:tav tm="100000">
                                          <p:val>
                                            <p:strVal val="#ppt_w"/>
                                          </p:val>
                                        </p:tav>
                                      </p:tavLst>
                                    </p:anim>
                                    <p:anim calcmode="lin" valueType="num">
                                      <p:cBhvr>
                                        <p:cTn id="55" dur="500" fill="hold"/>
                                        <p:tgtEl>
                                          <p:spTgt spid="18"/>
                                        </p:tgtEl>
                                        <p:attrNameLst>
                                          <p:attrName>ppt_h</p:attrName>
                                        </p:attrNameLst>
                                      </p:cBhvr>
                                      <p:tavLst>
                                        <p:tav tm="0">
                                          <p:val>
                                            <p:strVal val="#ppt_h"/>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14" grpId="0" animBg="1"/>
      <p:bldP spid="15" grpId="0" animBg="1"/>
      <p:bldP spid="16" grpId="1" animBg="1"/>
      <p:bldP spid="18" grpId="0" animBg="1"/>
      <p:bldP spid="19" grpId="0" animBg="1"/>
      <p:bldP spid="20" grpId="0" animBg="1"/>
      <p:bldP spid="20" grpId="1"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evel 16"/>
          <p:cNvSpPr/>
          <p:nvPr/>
        </p:nvSpPr>
        <p:spPr>
          <a:xfrm>
            <a:off x="5867400" y="4267200"/>
            <a:ext cx="1981200" cy="1828800"/>
          </a:xfrm>
          <a:prstGeom prst="bevel">
            <a:avLst>
              <a:gd name="adj" fmla="val 201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Bevel 15"/>
          <p:cNvSpPr/>
          <p:nvPr/>
        </p:nvSpPr>
        <p:spPr>
          <a:xfrm>
            <a:off x="990600" y="4267200"/>
            <a:ext cx="1981200" cy="1828800"/>
          </a:xfrm>
          <a:prstGeom prst="bevel">
            <a:avLst>
              <a:gd name="adj" fmla="val 2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152400"/>
            <a:ext cx="7696200" cy="639762"/>
          </a:xfrm>
        </p:spPr>
        <p:txBody>
          <a:bodyPr>
            <a:noAutofit/>
          </a:bodyPr>
          <a:lstStyle/>
          <a:p>
            <a:r>
              <a:rPr lang="en-US" altLang="zh-CN" sz="3600" dirty="0" smtClean="0">
                <a:solidFill>
                  <a:schemeClr val="tx2">
                    <a:lumMod val="75000"/>
                  </a:schemeClr>
                </a:solidFill>
                <a:latin typeface="MS Reference Sans Serif" pitchFamily="34" charset="0"/>
              </a:rPr>
              <a:t>Synchronization Message</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4" descr="sync-message.png"/>
          <p:cNvPicPr>
            <a:picLocks noChangeAspect="1"/>
          </p:cNvPicPr>
          <p:nvPr/>
        </p:nvPicPr>
        <p:blipFill>
          <a:blip r:embed="rId4" cstate="print"/>
          <a:stretch>
            <a:fillRect/>
          </a:stretch>
        </p:blipFill>
        <p:spPr>
          <a:xfrm>
            <a:off x="1143000" y="1066800"/>
            <a:ext cx="7239000" cy="2341806"/>
          </a:xfrm>
          <a:prstGeom prst="rect">
            <a:avLst/>
          </a:prstGeom>
        </p:spPr>
      </p:pic>
      <p:sp>
        <p:nvSpPr>
          <p:cNvPr id="9" name="Rounded Rectangle 8"/>
          <p:cNvSpPr/>
          <p:nvPr/>
        </p:nvSpPr>
        <p:spPr>
          <a:xfrm>
            <a:off x="6019800" y="4343400"/>
            <a:ext cx="1524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t>Object Server</a:t>
            </a:r>
            <a:endParaRPr lang="zh-CN" altLang="en-US" dirty="0"/>
          </a:p>
        </p:txBody>
      </p:sp>
      <p:sp>
        <p:nvSpPr>
          <p:cNvPr id="10" name="Oval 9"/>
          <p:cNvSpPr/>
          <p:nvPr/>
        </p:nvSpPr>
        <p:spPr>
          <a:xfrm>
            <a:off x="6096000" y="5257800"/>
            <a:ext cx="15240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err="1" smtClean="0"/>
              <a:t>Osync</a:t>
            </a:r>
            <a:r>
              <a:rPr lang="en-US" altLang="zh-CN" dirty="0" smtClean="0"/>
              <a:t> process</a:t>
            </a:r>
            <a:endParaRPr lang="zh-CN" altLang="en-US" dirty="0"/>
          </a:p>
        </p:txBody>
      </p:sp>
      <p:sp>
        <p:nvSpPr>
          <p:cNvPr id="13" name="Striped Right Arrow 12"/>
          <p:cNvSpPr/>
          <p:nvPr/>
        </p:nvSpPr>
        <p:spPr>
          <a:xfrm>
            <a:off x="2743200" y="4419600"/>
            <a:ext cx="3276600" cy="548103"/>
          </a:xfrm>
          <a:prstGeom prst="stripedRightArrow">
            <a:avLst>
              <a:gd name="adj1" fmla="val 54449"/>
              <a:gd name="adj2" fmla="val 35873"/>
            </a:avLst>
          </a:prstGeom>
          <a:ln>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8" name="TextBox 17"/>
          <p:cNvSpPr txBox="1"/>
          <p:nvPr/>
        </p:nvSpPr>
        <p:spPr>
          <a:xfrm>
            <a:off x="990600" y="3657600"/>
            <a:ext cx="457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200" b="1" dirty="0" smtClean="0"/>
              <a:t>A</a:t>
            </a:r>
            <a:endParaRPr lang="zh-CN" altLang="en-US" sz="3200" b="1" dirty="0"/>
          </a:p>
        </p:txBody>
      </p:sp>
      <p:sp>
        <p:nvSpPr>
          <p:cNvPr id="19" name="TextBox 18"/>
          <p:cNvSpPr txBox="1"/>
          <p:nvPr/>
        </p:nvSpPr>
        <p:spPr>
          <a:xfrm>
            <a:off x="7391400" y="3657600"/>
            <a:ext cx="457200" cy="58477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200" b="1" dirty="0" smtClean="0"/>
              <a:t>B</a:t>
            </a:r>
            <a:endParaRPr lang="zh-CN" altLang="en-US" sz="3200" b="1" dirty="0"/>
          </a:p>
        </p:txBody>
      </p:sp>
      <p:sp>
        <p:nvSpPr>
          <p:cNvPr id="22" name="Striped Right Arrow 21"/>
          <p:cNvSpPr/>
          <p:nvPr/>
        </p:nvSpPr>
        <p:spPr>
          <a:xfrm rot="10800000">
            <a:off x="2819400" y="5410200"/>
            <a:ext cx="3276600" cy="533402"/>
          </a:xfrm>
          <a:prstGeom prst="stripedRightArrow">
            <a:avLst>
              <a:gd name="adj1" fmla="val 60023"/>
              <a:gd name="adj2" fmla="val 46860"/>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Rounded Rectangle 44"/>
          <p:cNvSpPr/>
          <p:nvPr/>
        </p:nvSpPr>
        <p:spPr>
          <a:xfrm>
            <a:off x="1295400" y="5410200"/>
            <a:ext cx="1524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t>Object Server</a:t>
            </a:r>
            <a:endParaRPr lang="zh-CN" altLang="en-US" dirty="0"/>
          </a:p>
        </p:txBody>
      </p:sp>
      <p:sp>
        <p:nvSpPr>
          <p:cNvPr id="46" name="Oval 45"/>
          <p:cNvSpPr/>
          <p:nvPr/>
        </p:nvSpPr>
        <p:spPr>
          <a:xfrm>
            <a:off x="1219200" y="4343400"/>
            <a:ext cx="15240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err="1" smtClean="0"/>
              <a:t>Osync</a:t>
            </a:r>
            <a:r>
              <a:rPr lang="en-US" altLang="zh-CN" dirty="0" smtClean="0"/>
              <a:t> process</a:t>
            </a:r>
            <a:endParaRPr lang="zh-CN" altLang="en-US" dirty="0"/>
          </a:p>
        </p:txBody>
      </p:sp>
      <p:sp>
        <p:nvSpPr>
          <p:cNvPr id="47" name="Rounded Rectangular Callout 46"/>
          <p:cNvSpPr/>
          <p:nvPr/>
        </p:nvSpPr>
        <p:spPr>
          <a:xfrm>
            <a:off x="5562600" y="2667000"/>
            <a:ext cx="3048000" cy="1143000"/>
          </a:xfrm>
          <a:prstGeom prst="wedgeRoundRectCallout">
            <a:avLst>
              <a:gd name="adj1" fmla="val -94535"/>
              <a:gd name="adj2" fmla="val 16740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b="1" dirty="0" smtClean="0">
                <a:latin typeface="Microsoft Sans Serif" pitchFamily="34" charset="0"/>
                <a:cs typeface="Microsoft Sans Serif" pitchFamily="34" charset="0"/>
              </a:rPr>
              <a:t>The two messages are </a:t>
            </a:r>
            <a:r>
              <a:rPr lang="en-US" altLang="zh-CN" sz="2000" b="1" dirty="0" smtClean="0">
                <a:solidFill>
                  <a:srgbClr val="FF0000"/>
                </a:solidFill>
                <a:latin typeface="Microsoft Sans Serif" pitchFamily="34" charset="0"/>
                <a:cs typeface="Microsoft Sans Serif" pitchFamily="34" charset="0"/>
              </a:rPr>
              <a:t>asynchronous</a:t>
            </a:r>
            <a:endParaRPr lang="zh-CN" altLang="en-US" sz="2000" b="1" dirty="0">
              <a:solidFill>
                <a:srgbClr val="FF0000"/>
              </a:solidFill>
              <a:latin typeface="Microsoft Sans Serif" pitchFamily="34" charset="0"/>
              <a:cs typeface="Microsoft Sans Serif" pitchFamily="34" charset="0"/>
            </a:endParaRPr>
          </a:p>
        </p:txBody>
      </p:sp>
      <p:cxnSp>
        <p:nvCxnSpPr>
          <p:cNvPr id="49" name="Straight Connector 48"/>
          <p:cNvCxnSpPr/>
          <p:nvPr/>
        </p:nvCxnSpPr>
        <p:spPr>
          <a:xfrm rot="5400000">
            <a:off x="3810794" y="5181600"/>
            <a:ext cx="762000" cy="1588"/>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0.7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1000" fill="hold"/>
                                        <p:tgtEl>
                                          <p:spTgt spid="45"/>
                                        </p:tgtEl>
                                        <p:attrNameLst>
                                          <p:attrName>ppt_w</p:attrName>
                                        </p:attrNameLst>
                                      </p:cBhvr>
                                      <p:tavLst>
                                        <p:tav tm="0">
                                          <p:val>
                                            <p:strVal val="#ppt_w*0.70"/>
                                          </p:val>
                                        </p:tav>
                                        <p:tav tm="100000">
                                          <p:val>
                                            <p:strVal val="#ppt_w"/>
                                          </p:val>
                                        </p:tav>
                                      </p:tavLst>
                                    </p:anim>
                                    <p:anim calcmode="lin" valueType="num">
                                      <p:cBhvr>
                                        <p:cTn id="38" dur="1000" fill="hold"/>
                                        <p:tgtEl>
                                          <p:spTgt spid="45"/>
                                        </p:tgtEl>
                                        <p:attrNameLst>
                                          <p:attrName>ppt_h</p:attrName>
                                        </p:attrNameLst>
                                      </p:cBhvr>
                                      <p:tavLst>
                                        <p:tav tm="0">
                                          <p:val>
                                            <p:strVal val="#ppt_h"/>
                                          </p:val>
                                        </p:tav>
                                        <p:tav tm="100000">
                                          <p:val>
                                            <p:strVal val="#ppt_h"/>
                                          </p:val>
                                        </p:tav>
                                      </p:tavLst>
                                    </p:anim>
                                    <p:animEffect transition="in" filter="fade">
                                      <p:cBhvr>
                                        <p:cTn id="39" dur="1000"/>
                                        <p:tgtEl>
                                          <p:spTgt spid="4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1000" fill="hold"/>
                                        <p:tgtEl>
                                          <p:spTgt spid="46"/>
                                        </p:tgtEl>
                                        <p:attrNameLst>
                                          <p:attrName>ppt_w</p:attrName>
                                        </p:attrNameLst>
                                      </p:cBhvr>
                                      <p:tavLst>
                                        <p:tav tm="0">
                                          <p:val>
                                            <p:strVal val="#ppt_w*0.70"/>
                                          </p:val>
                                        </p:tav>
                                        <p:tav tm="100000">
                                          <p:val>
                                            <p:strVal val="#ppt_w"/>
                                          </p:val>
                                        </p:tav>
                                      </p:tavLst>
                                    </p:anim>
                                    <p:anim calcmode="lin" valueType="num">
                                      <p:cBhvr>
                                        <p:cTn id="43" dur="1000" fill="hold"/>
                                        <p:tgtEl>
                                          <p:spTgt spid="46"/>
                                        </p:tgtEl>
                                        <p:attrNameLst>
                                          <p:attrName>ppt_h</p:attrName>
                                        </p:attrNameLst>
                                      </p:cBhvr>
                                      <p:tavLst>
                                        <p:tav tm="0">
                                          <p:val>
                                            <p:strVal val="#ppt_h"/>
                                          </p:val>
                                        </p:tav>
                                        <p:tav tm="100000">
                                          <p:val>
                                            <p:strVal val="#ppt_h"/>
                                          </p:val>
                                        </p:tav>
                                      </p:tavLst>
                                    </p:anim>
                                    <p:animEffect transition="in" filter="fade">
                                      <p:cBhvr>
                                        <p:cTn id="44" dur="10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diamond(in)">
                                      <p:cBhvr>
                                        <p:cTn id="57" dur="500"/>
                                        <p:tgtEl>
                                          <p:spTgt spid="47"/>
                                        </p:tgtEl>
                                      </p:cBhvr>
                                    </p:animEffect>
                                  </p:childTnLst>
                                </p:cTn>
                              </p:par>
                              <p:par>
                                <p:cTn id="58" presetID="8" presetClass="entr" presetSubtype="16"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diamond(in)">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9" grpId="0" animBg="1"/>
      <p:bldP spid="10" grpId="0" animBg="1"/>
      <p:bldP spid="13" grpId="0" animBg="1"/>
      <p:bldP spid="18" grpId="0" animBg="1"/>
      <p:bldP spid="19" grpId="0" animBg="1"/>
      <p:bldP spid="22" grpId="0" animBg="1"/>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1143000" y="838200"/>
            <a:ext cx="6767513" cy="5867400"/>
          </a:xfrm>
          <a:prstGeom prst="rect">
            <a:avLst/>
          </a:prstGeom>
          <a:noFill/>
          <a:ln w="9525">
            <a:noFill/>
            <a:miter lim="800000"/>
            <a:headEnd/>
            <a:tailEnd/>
          </a:ln>
          <a:effectLst/>
        </p:spPr>
      </p:pic>
      <p:sp>
        <p:nvSpPr>
          <p:cNvPr id="2" name="Title 1"/>
          <p:cNvSpPr>
            <a:spLocks noGrp="1"/>
          </p:cNvSpPr>
          <p:nvPr>
            <p:ph type="title"/>
          </p:nvPr>
        </p:nvSpPr>
        <p:spPr>
          <a:xfrm>
            <a:off x="457200" y="152400"/>
            <a:ext cx="7696200" cy="639762"/>
          </a:xfrm>
        </p:spPr>
        <p:txBody>
          <a:bodyPr>
            <a:noAutofit/>
          </a:bodyPr>
          <a:lstStyle/>
          <a:p>
            <a:r>
              <a:rPr lang="en-US" altLang="zh-CN" sz="3600" dirty="0" smtClean="0">
                <a:solidFill>
                  <a:schemeClr val="tx2">
                    <a:lumMod val="75000"/>
                  </a:schemeClr>
                </a:solidFill>
                <a:latin typeface="MS Reference Sans Serif" pitchFamily="34" charset="0"/>
              </a:rPr>
              <a:t>Synchronization Protocol</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Left Brace 4"/>
          <p:cNvSpPr/>
          <p:nvPr/>
        </p:nvSpPr>
        <p:spPr>
          <a:xfrm>
            <a:off x="304800" y="2057400"/>
            <a:ext cx="3124200" cy="152400"/>
          </a:xfrm>
          <a:prstGeom prst="leftBrace">
            <a:avLst>
              <a:gd name="adj1" fmla="val 25000"/>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7" name="Left Brace 6"/>
          <p:cNvSpPr/>
          <p:nvPr/>
        </p:nvSpPr>
        <p:spPr>
          <a:xfrm>
            <a:off x="304800" y="2667000"/>
            <a:ext cx="914400" cy="838200"/>
          </a:xfrm>
          <a:prstGeom prst="leftBrace">
            <a:avLst>
              <a:gd name="adj1" fmla="val 7084"/>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8" name="Left Brace 7"/>
          <p:cNvSpPr/>
          <p:nvPr/>
        </p:nvSpPr>
        <p:spPr>
          <a:xfrm>
            <a:off x="304800" y="3657600"/>
            <a:ext cx="2590800" cy="2362200"/>
          </a:xfrm>
          <a:prstGeom prst="leftBrace">
            <a:avLst>
              <a:gd name="adj1" fmla="val 2514"/>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9" name="Left Brace 8"/>
          <p:cNvSpPr/>
          <p:nvPr/>
        </p:nvSpPr>
        <p:spPr>
          <a:xfrm flipH="1">
            <a:off x="5486400" y="2438400"/>
            <a:ext cx="3124200" cy="152400"/>
          </a:xfrm>
          <a:prstGeom prst="leftBrace">
            <a:avLst>
              <a:gd name="adj1" fmla="val 25000"/>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1" name="Heptagon 10"/>
          <p:cNvSpPr/>
          <p:nvPr/>
        </p:nvSpPr>
        <p:spPr>
          <a:xfrm>
            <a:off x="914400" y="44958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4</a:t>
            </a:r>
            <a:endParaRPr lang="zh-CN" altLang="en-US" dirty="0">
              <a:solidFill>
                <a:srgbClr val="C00000"/>
              </a:solidFill>
            </a:endParaRPr>
          </a:p>
        </p:txBody>
      </p:sp>
      <p:sp>
        <p:nvSpPr>
          <p:cNvPr id="12" name="Heptagon 11"/>
          <p:cNvSpPr/>
          <p:nvPr/>
        </p:nvSpPr>
        <p:spPr>
          <a:xfrm>
            <a:off x="381000" y="26670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3</a:t>
            </a:r>
            <a:endParaRPr lang="zh-CN" altLang="en-US" dirty="0">
              <a:solidFill>
                <a:srgbClr val="C00000"/>
              </a:solidFill>
            </a:endParaRPr>
          </a:p>
        </p:txBody>
      </p:sp>
      <p:sp>
        <p:nvSpPr>
          <p:cNvPr id="13" name="Heptagon 12"/>
          <p:cNvSpPr/>
          <p:nvPr/>
        </p:nvSpPr>
        <p:spPr>
          <a:xfrm>
            <a:off x="7239000" y="21336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2</a:t>
            </a:r>
            <a:endParaRPr lang="zh-CN" altLang="en-US" dirty="0">
              <a:solidFill>
                <a:srgbClr val="C00000"/>
              </a:solidFill>
            </a:endParaRPr>
          </a:p>
        </p:txBody>
      </p:sp>
      <p:sp>
        <p:nvSpPr>
          <p:cNvPr id="14" name="Heptagon 13"/>
          <p:cNvSpPr/>
          <p:nvPr/>
        </p:nvSpPr>
        <p:spPr>
          <a:xfrm>
            <a:off x="1219200" y="17526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1</a:t>
            </a:r>
            <a:endParaRPr lang="zh-CN" altLang="en-US" dirty="0">
              <a:solidFill>
                <a:srgbClr val="C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3"/>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9" grpId="0" animBg="1"/>
      <p:bldP spid="9" grpId="1" animBg="1"/>
      <p:bldP spid="11" grpId="0" animBg="1"/>
      <p:bldP spid="12" grpId="0" animBg="1"/>
      <p:bldP spid="12" grpId="1" animBg="1"/>
      <p:bldP spid="13" grpId="0" animBg="1"/>
      <p:bldP spid="13"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a:p>
        </p:txBody>
      </p:sp>
      <p:sp>
        <p:nvSpPr>
          <p:cNvPr id="11" name="矩形 10"/>
          <p:cNvSpPr/>
          <p:nvPr/>
        </p:nvSpPr>
        <p:spPr>
          <a:xfrm>
            <a:off x="3365422" y="200834"/>
            <a:ext cx="2273378" cy="769441"/>
          </a:xfrm>
          <a:prstGeom prst="rect">
            <a:avLst/>
          </a:prstGeom>
        </p:spPr>
        <p:txBody>
          <a:bodyPr wrap="none">
            <a:spAutoFit/>
          </a:bodyPr>
          <a:lstStyle/>
          <a:p>
            <a:pPr algn="ctr"/>
            <a:r>
              <a:rPr lang="en-US" altLang="zh-CN" sz="4400" b="1" dirty="0" smtClean="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rPr>
              <a:t>Outline</a:t>
            </a:r>
            <a:endParaRPr lang="zh-CN" altLang="en-US" sz="4400" b="1" dirty="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endParaRPr>
          </a:p>
        </p:txBody>
      </p:sp>
      <p:sp>
        <p:nvSpPr>
          <p:cNvPr id="29" name="文本框 6"/>
          <p:cNvSpPr txBox="1"/>
          <p:nvPr/>
        </p:nvSpPr>
        <p:spPr>
          <a:xfrm>
            <a:off x="990600" y="1194082"/>
            <a:ext cx="7315200" cy="3785652"/>
          </a:xfrm>
          <a:prstGeom prst="rect">
            <a:avLst/>
          </a:prstGeom>
          <a:noFill/>
        </p:spPr>
        <p:txBody>
          <a:bodyPr wrap="square" rtlCol="0">
            <a:spAutoFit/>
          </a:bodyPr>
          <a:lstStyle/>
          <a:p>
            <a:pPr marL="742950" indent="-742950">
              <a:lnSpc>
                <a:spcPct val="150000"/>
              </a:lnSpc>
              <a:buFont typeface="+mj-ea"/>
              <a:buAutoNum type="circleNumDbPlain"/>
            </a:pPr>
            <a:r>
              <a:rPr lang="en-US" altLang="zh-CN" sz="4000" b="1" dirty="0" smtClean="0">
                <a:ln w="10541" cmpd="sng">
                  <a:noFill/>
                  <a:prstDash val="solid"/>
                </a:ln>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Background and Motivation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Problem</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Proposed Solution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Evaluation</a:t>
            </a:r>
          </a:p>
        </p:txBody>
      </p:sp>
      <p:sp>
        <p:nvSpPr>
          <p:cNvPr id="58" name="文本框 6"/>
          <p:cNvSpPr txBox="1"/>
          <p:nvPr/>
        </p:nvSpPr>
        <p:spPr>
          <a:xfrm>
            <a:off x="1539281" y="4887401"/>
            <a:ext cx="6006373" cy="909352"/>
          </a:xfrm>
          <a:prstGeom prst="rect">
            <a:avLst/>
          </a:prstGeom>
          <a:noFill/>
        </p:spPr>
        <p:txBody>
          <a:bodyPr wrap="square" rtlCol="0">
            <a:spAutoFit/>
          </a:bodyPr>
          <a:lstStyle/>
          <a:p>
            <a:pPr>
              <a:lnSpc>
                <a:spcPct val="150000"/>
              </a:lnSpc>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40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Summary</a:t>
            </a:r>
            <a:endParaRPr lang="en-US" altLang="zh-CN" sz="44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Sun 19"/>
          <p:cNvSpPr/>
          <p:nvPr/>
        </p:nvSpPr>
        <p:spPr>
          <a:xfrm>
            <a:off x="1066800" y="5181600"/>
            <a:ext cx="533400" cy="533400"/>
          </a:xfrm>
          <a:prstGeom prst="sun">
            <a:avLst/>
          </a:prstGeom>
          <a:solidFill>
            <a:schemeClr val="accent1">
              <a:lumMod val="20000"/>
              <a:lumOff val="8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094647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More Findings</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40" name="TextBox 39"/>
          <p:cNvSpPr txBox="1"/>
          <p:nvPr/>
        </p:nvSpPr>
        <p:spPr>
          <a:xfrm>
            <a:off x="5334000" y="4419600"/>
            <a:ext cx="2964081" cy="369332"/>
          </a:xfrm>
          <a:prstGeom prst="rect">
            <a:avLst/>
          </a:prstGeom>
          <a:effectLst>
            <a:glow rad="63500">
              <a:schemeClr val="accent6">
                <a:satMod val="175000"/>
                <a:alpha val="40000"/>
              </a:schemeClr>
            </a:glow>
            <a:softEdge rad="31750"/>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r=5,  There are 20 messages</a:t>
            </a:r>
            <a:endParaRPr lang="zh-CN" altLang="en-US" dirty="0"/>
          </a:p>
        </p:txBody>
      </p:sp>
      <p:sp>
        <p:nvSpPr>
          <p:cNvPr id="51" name="Vertical Scroll 50"/>
          <p:cNvSpPr/>
          <p:nvPr/>
        </p:nvSpPr>
        <p:spPr>
          <a:xfrm>
            <a:off x="2895600" y="4876800"/>
            <a:ext cx="2895600" cy="1371599"/>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t>Synchronize to:</a:t>
            </a:r>
          </a:p>
          <a:p>
            <a:pPr marL="342900" indent="-342900">
              <a:buFont typeface="+mj-lt"/>
              <a:buAutoNum type="arabicPeriod"/>
            </a:pPr>
            <a:r>
              <a:rPr lang="en-US" altLang="zh-CN" dirty="0" smtClean="0"/>
              <a:t>Ask for hashes.pkl</a:t>
            </a:r>
          </a:p>
          <a:p>
            <a:pPr marL="342900" indent="-342900">
              <a:buFont typeface="+mj-lt"/>
              <a:buAutoNum type="arabicPeriod"/>
            </a:pPr>
            <a:r>
              <a:rPr lang="en-US" altLang="zh-CN" dirty="0" smtClean="0"/>
              <a:t>Compare</a:t>
            </a:r>
          </a:p>
          <a:p>
            <a:r>
              <a:rPr lang="en-US" altLang="zh-CN" sz="2000" dirty="0" smtClean="0"/>
              <a:t>…</a:t>
            </a:r>
            <a:endParaRPr lang="zh-CN" altLang="en-US" sz="2000" dirty="0"/>
          </a:p>
        </p:txBody>
      </p:sp>
      <p:pic>
        <p:nvPicPr>
          <p:cNvPr id="5123" name="Picture 3"/>
          <p:cNvPicPr>
            <a:picLocks noChangeAspect="1" noChangeArrowheads="1"/>
          </p:cNvPicPr>
          <p:nvPr/>
        </p:nvPicPr>
        <p:blipFill>
          <a:blip r:embed="rId4" cstate="print"/>
          <a:srcRect/>
          <a:stretch>
            <a:fillRect/>
          </a:stretch>
        </p:blipFill>
        <p:spPr bwMode="auto">
          <a:xfrm>
            <a:off x="6934200" y="1219200"/>
            <a:ext cx="1743075" cy="141922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667000" y="1295400"/>
            <a:ext cx="1838325" cy="14097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4876800" y="1219200"/>
            <a:ext cx="1828800" cy="1457325"/>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609600" y="2819400"/>
            <a:ext cx="1857375" cy="1428750"/>
          </a:xfrm>
          <a:prstGeom prst="rect">
            <a:avLst/>
          </a:prstGeom>
          <a:noFill/>
          <a:ln w="9525">
            <a:noFill/>
            <a:miter lim="800000"/>
            <a:headEnd/>
            <a:tailEnd/>
          </a:ln>
        </p:spPr>
      </p:pic>
      <p:pic>
        <p:nvPicPr>
          <p:cNvPr id="5127" name="Picture 7"/>
          <p:cNvPicPr>
            <a:picLocks noChangeAspect="1" noChangeArrowheads="1"/>
          </p:cNvPicPr>
          <p:nvPr/>
        </p:nvPicPr>
        <p:blipFill>
          <a:blip r:embed="rId8" cstate="print"/>
          <a:srcRect/>
          <a:stretch>
            <a:fillRect/>
          </a:stretch>
        </p:blipFill>
        <p:spPr bwMode="auto">
          <a:xfrm>
            <a:off x="2819400" y="2895600"/>
            <a:ext cx="1895475" cy="1447800"/>
          </a:xfrm>
          <a:prstGeom prst="rect">
            <a:avLst/>
          </a:prstGeom>
          <a:noFill/>
          <a:ln w="9525">
            <a:noFill/>
            <a:miter lim="800000"/>
            <a:headEnd/>
            <a:tailEnd/>
          </a:ln>
        </p:spPr>
      </p:pic>
      <p:sp>
        <p:nvSpPr>
          <p:cNvPr id="57" name="Oval 56"/>
          <p:cNvSpPr/>
          <p:nvPr/>
        </p:nvSpPr>
        <p:spPr>
          <a:xfrm>
            <a:off x="685800" y="1828800"/>
            <a:ext cx="228600" cy="22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58" name="Oval 57"/>
          <p:cNvSpPr/>
          <p:nvPr/>
        </p:nvSpPr>
        <p:spPr>
          <a:xfrm>
            <a:off x="990600" y="2514600"/>
            <a:ext cx="228600" cy="22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59" name="Oval 58"/>
          <p:cNvSpPr/>
          <p:nvPr/>
        </p:nvSpPr>
        <p:spPr>
          <a:xfrm>
            <a:off x="1676400" y="2514600"/>
            <a:ext cx="228600" cy="22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3" name="Oval 62"/>
          <p:cNvSpPr/>
          <p:nvPr/>
        </p:nvSpPr>
        <p:spPr>
          <a:xfrm>
            <a:off x="1905000" y="1828800"/>
            <a:ext cx="228600" cy="22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64" name="Oval 63"/>
          <p:cNvSpPr/>
          <p:nvPr/>
        </p:nvSpPr>
        <p:spPr>
          <a:xfrm>
            <a:off x="1295400" y="1447800"/>
            <a:ext cx="228600" cy="228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pic>
        <p:nvPicPr>
          <p:cNvPr id="5128" name="Picture 8"/>
          <p:cNvPicPr>
            <a:picLocks noChangeAspect="1" noChangeArrowheads="1"/>
          </p:cNvPicPr>
          <p:nvPr/>
        </p:nvPicPr>
        <p:blipFill>
          <a:blip r:embed="rId9" cstate="print"/>
          <a:srcRect/>
          <a:stretch>
            <a:fillRect/>
          </a:stretch>
        </p:blipFill>
        <p:spPr bwMode="auto">
          <a:xfrm>
            <a:off x="5486400" y="2743200"/>
            <a:ext cx="2067653" cy="1647825"/>
          </a:xfrm>
          <a:prstGeom prst="rect">
            <a:avLst/>
          </a:prstGeom>
          <a:noFill/>
          <a:ln w="9525">
            <a:noFill/>
            <a:miter lim="800000"/>
            <a:headEnd/>
            <a:tailEnd/>
          </a:ln>
        </p:spPr>
      </p:pic>
      <p:sp>
        <p:nvSpPr>
          <p:cNvPr id="65" name="TextBox 64"/>
          <p:cNvSpPr txBox="1"/>
          <p:nvPr/>
        </p:nvSpPr>
        <p:spPr>
          <a:xfrm>
            <a:off x="381000" y="1764268"/>
            <a:ext cx="381836" cy="369332"/>
          </a:xfrm>
          <a:prstGeom prst="rect">
            <a:avLst/>
          </a:prstGeom>
          <a:noFill/>
        </p:spPr>
        <p:txBody>
          <a:bodyPr wrap="none" rtlCol="0">
            <a:spAutoFit/>
          </a:bodyPr>
          <a:lstStyle/>
          <a:p>
            <a:r>
              <a:rPr lang="en-US" altLang="zh-CN" dirty="0" smtClean="0"/>
              <a:t>r2</a:t>
            </a:r>
            <a:endParaRPr lang="zh-CN" altLang="en-US" dirty="0"/>
          </a:p>
        </p:txBody>
      </p:sp>
      <p:sp>
        <p:nvSpPr>
          <p:cNvPr id="66" name="TextBox 65"/>
          <p:cNvSpPr txBox="1"/>
          <p:nvPr/>
        </p:nvSpPr>
        <p:spPr>
          <a:xfrm>
            <a:off x="609600" y="2438400"/>
            <a:ext cx="381836" cy="369332"/>
          </a:xfrm>
          <a:prstGeom prst="rect">
            <a:avLst/>
          </a:prstGeom>
          <a:noFill/>
        </p:spPr>
        <p:txBody>
          <a:bodyPr wrap="none" rtlCol="0">
            <a:spAutoFit/>
          </a:bodyPr>
          <a:lstStyle/>
          <a:p>
            <a:r>
              <a:rPr lang="en-US" altLang="zh-CN" dirty="0" smtClean="0"/>
              <a:t>r1</a:t>
            </a:r>
            <a:endParaRPr lang="zh-CN" altLang="en-US" dirty="0"/>
          </a:p>
        </p:txBody>
      </p:sp>
      <p:sp>
        <p:nvSpPr>
          <p:cNvPr id="67" name="TextBox 66"/>
          <p:cNvSpPr txBox="1"/>
          <p:nvPr/>
        </p:nvSpPr>
        <p:spPr>
          <a:xfrm>
            <a:off x="1219200" y="1143000"/>
            <a:ext cx="381836" cy="369332"/>
          </a:xfrm>
          <a:prstGeom prst="rect">
            <a:avLst/>
          </a:prstGeom>
          <a:noFill/>
        </p:spPr>
        <p:txBody>
          <a:bodyPr wrap="none" rtlCol="0">
            <a:spAutoFit/>
          </a:bodyPr>
          <a:lstStyle/>
          <a:p>
            <a:r>
              <a:rPr lang="en-US" altLang="zh-CN" dirty="0" smtClean="0"/>
              <a:t>r3</a:t>
            </a:r>
            <a:endParaRPr lang="zh-CN" altLang="en-US" dirty="0"/>
          </a:p>
        </p:txBody>
      </p:sp>
      <p:sp>
        <p:nvSpPr>
          <p:cNvPr id="68" name="TextBox 67"/>
          <p:cNvSpPr txBox="1"/>
          <p:nvPr/>
        </p:nvSpPr>
        <p:spPr>
          <a:xfrm>
            <a:off x="2057400" y="1752600"/>
            <a:ext cx="381836" cy="369332"/>
          </a:xfrm>
          <a:prstGeom prst="rect">
            <a:avLst/>
          </a:prstGeom>
          <a:noFill/>
        </p:spPr>
        <p:txBody>
          <a:bodyPr wrap="none" rtlCol="0">
            <a:spAutoFit/>
          </a:bodyPr>
          <a:lstStyle/>
          <a:p>
            <a:r>
              <a:rPr lang="en-US" altLang="zh-CN" dirty="0" smtClean="0"/>
              <a:t>r4</a:t>
            </a:r>
            <a:endParaRPr lang="zh-CN" altLang="en-US" dirty="0"/>
          </a:p>
        </p:txBody>
      </p:sp>
      <p:sp>
        <p:nvSpPr>
          <p:cNvPr id="69" name="TextBox 68"/>
          <p:cNvSpPr txBox="1"/>
          <p:nvPr/>
        </p:nvSpPr>
        <p:spPr>
          <a:xfrm>
            <a:off x="1905000" y="2590800"/>
            <a:ext cx="381836" cy="369332"/>
          </a:xfrm>
          <a:prstGeom prst="rect">
            <a:avLst/>
          </a:prstGeom>
          <a:noFill/>
        </p:spPr>
        <p:txBody>
          <a:bodyPr wrap="none" rtlCol="0">
            <a:spAutoFit/>
          </a:bodyPr>
          <a:lstStyle/>
          <a:p>
            <a:r>
              <a:rPr lang="en-US" altLang="zh-CN" dirty="0" smtClean="0"/>
              <a:t>r5</a:t>
            </a:r>
            <a:endParaRPr lang="zh-CN" altLang="en-US" dirty="0"/>
          </a:p>
        </p:txBody>
      </p:sp>
      <p:grpSp>
        <p:nvGrpSpPr>
          <p:cNvPr id="28" name="Group 27"/>
          <p:cNvGrpSpPr/>
          <p:nvPr/>
        </p:nvGrpSpPr>
        <p:grpSpPr>
          <a:xfrm>
            <a:off x="1600200" y="1371600"/>
            <a:ext cx="6324600" cy="1447800"/>
            <a:chOff x="1600200" y="1371600"/>
            <a:chExt cx="6324600" cy="1447800"/>
          </a:xfrm>
        </p:grpSpPr>
        <p:sp>
          <p:nvSpPr>
            <p:cNvPr id="27" name="Rounded Rectangle 26"/>
            <p:cNvSpPr/>
            <p:nvPr/>
          </p:nvSpPr>
          <p:spPr>
            <a:xfrm>
              <a:off x="1600200" y="1371600"/>
              <a:ext cx="6324600" cy="1447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i="1" dirty="0" smtClean="0">
                  <a:solidFill>
                    <a:srgbClr val="FFFF00"/>
                  </a:solidFill>
                </a:rPr>
                <a:t>r</a:t>
              </a:r>
              <a:r>
                <a:rPr lang="en-US" altLang="zh-CN" sz="2800" dirty="0" smtClean="0">
                  <a:solidFill>
                    <a:schemeClr val="bg1"/>
                  </a:solidFill>
                </a:rPr>
                <a:t> replicas                 </a:t>
              </a:r>
              <a:r>
                <a:rPr lang="en-US" altLang="zh-CN" sz="2800" b="1" i="1" dirty="0" smtClean="0">
                  <a:solidFill>
                    <a:srgbClr val="FFFF00"/>
                  </a:solidFill>
                </a:rPr>
                <a:t>r(r-1)</a:t>
              </a:r>
              <a:r>
                <a:rPr lang="en-US" altLang="zh-CN" sz="2800" i="1" dirty="0" smtClean="0">
                  <a:solidFill>
                    <a:srgbClr val="FFFF00"/>
                  </a:solidFill>
                </a:rPr>
                <a:t> </a:t>
              </a:r>
              <a:r>
                <a:rPr lang="en-US" altLang="zh-CN" sz="2800" i="1" dirty="0" smtClean="0">
                  <a:solidFill>
                    <a:schemeClr val="bg1"/>
                  </a:solidFill>
                </a:rPr>
                <a:t>sync messages</a:t>
              </a:r>
              <a:endParaRPr lang="zh-CN" altLang="en-US" sz="2800" dirty="0"/>
            </a:p>
          </p:txBody>
        </p:sp>
        <p:sp>
          <p:nvSpPr>
            <p:cNvPr id="61" name="Right Arrow 60"/>
            <p:cNvSpPr/>
            <p:nvPr/>
          </p:nvSpPr>
          <p:spPr>
            <a:xfrm>
              <a:off x="3581400" y="1905000"/>
              <a:ext cx="762000" cy="457200"/>
            </a:xfrm>
            <a:prstGeom prst="rightArrow">
              <a:avLst/>
            </a:prstGeom>
            <a:solidFill>
              <a:schemeClr val="bg1">
                <a:lumMod val="75000"/>
              </a:schemeClr>
            </a:solidFill>
            <a:ln>
              <a:solidFill>
                <a:srgbClr val="EAEAE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500"/>
                                        <p:tgtEl>
                                          <p:spTgt spid="512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strVal val="#ppt_w*0.70"/>
                                          </p:val>
                                        </p:tav>
                                        <p:tav tm="100000">
                                          <p:val>
                                            <p:strVal val="#ppt_w"/>
                                          </p:val>
                                        </p:tav>
                                      </p:tavLst>
                                    </p:anim>
                                    <p:anim calcmode="lin" valueType="num">
                                      <p:cBhvr>
                                        <p:cTn id="43" dur="500" fill="hold"/>
                                        <p:tgtEl>
                                          <p:spTgt spid="51"/>
                                        </p:tgtEl>
                                        <p:attrNameLst>
                                          <p:attrName>ppt_h</p:attrName>
                                        </p:attrNameLst>
                                      </p:cBhvr>
                                      <p:tavLst>
                                        <p:tav tm="0">
                                          <p:val>
                                            <p:strVal val="#ppt_h"/>
                                          </p:val>
                                        </p:tav>
                                        <p:tav tm="100000">
                                          <p:val>
                                            <p:strVal val="#ppt_h"/>
                                          </p:val>
                                        </p:tav>
                                      </p:tavLst>
                                    </p:anim>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25"/>
                                        </p:tgtEl>
                                        <p:attrNameLst>
                                          <p:attrName>style.visibility</p:attrName>
                                        </p:attrNameLst>
                                      </p:cBhvr>
                                      <p:to>
                                        <p:strVal val="visible"/>
                                      </p:to>
                                    </p:set>
                                    <p:animEffect transition="in" filter="fade">
                                      <p:cBhvr>
                                        <p:cTn id="49" dur="500"/>
                                        <p:tgtEl>
                                          <p:spTgt spid="51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123"/>
                                        </p:tgtEl>
                                        <p:attrNameLst>
                                          <p:attrName>style.visibility</p:attrName>
                                        </p:attrNameLst>
                                      </p:cBhvr>
                                      <p:to>
                                        <p:strVal val="visible"/>
                                      </p:to>
                                    </p:set>
                                    <p:animEffect transition="in" filter="fade">
                                      <p:cBhvr>
                                        <p:cTn id="54" dur="500"/>
                                        <p:tgtEl>
                                          <p:spTgt spid="51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126"/>
                                        </p:tgtEl>
                                        <p:attrNameLst>
                                          <p:attrName>style.visibility</p:attrName>
                                        </p:attrNameLst>
                                      </p:cBhvr>
                                      <p:to>
                                        <p:strVal val="visible"/>
                                      </p:to>
                                    </p:set>
                                    <p:animEffect transition="in" filter="fade">
                                      <p:cBhvr>
                                        <p:cTn id="59" dur="500"/>
                                        <p:tgtEl>
                                          <p:spTgt spid="51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127"/>
                                        </p:tgtEl>
                                        <p:attrNameLst>
                                          <p:attrName>style.visibility</p:attrName>
                                        </p:attrNameLst>
                                      </p:cBhvr>
                                      <p:to>
                                        <p:strVal val="visible"/>
                                      </p:to>
                                    </p:set>
                                    <p:animEffect transition="in" filter="fade">
                                      <p:cBhvr>
                                        <p:cTn id="64" dur="500"/>
                                        <p:tgtEl>
                                          <p:spTgt spid="51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128"/>
                                        </p:tgtEl>
                                        <p:attrNameLst>
                                          <p:attrName>style.visibility</p:attrName>
                                        </p:attrNameLst>
                                      </p:cBhvr>
                                      <p:to>
                                        <p:strVal val="visible"/>
                                      </p:to>
                                    </p:set>
                                    <p:animEffect transition="in" filter="fade">
                                      <p:cBhvr>
                                        <p:cTn id="69" dur="2000"/>
                                        <p:tgtEl>
                                          <p:spTgt spid="51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strVal val="#ppt_w*0.70"/>
                                          </p:val>
                                        </p:tav>
                                        <p:tav tm="100000">
                                          <p:val>
                                            <p:strVal val="#ppt_w"/>
                                          </p:val>
                                        </p:tav>
                                      </p:tavLst>
                                    </p:anim>
                                    <p:anim calcmode="lin" valueType="num">
                                      <p:cBhvr>
                                        <p:cTn id="80" dur="500" fill="hold"/>
                                        <p:tgtEl>
                                          <p:spTgt spid="28"/>
                                        </p:tgtEl>
                                        <p:attrNameLst>
                                          <p:attrName>ppt_h</p:attrName>
                                        </p:attrNameLst>
                                      </p:cBhvr>
                                      <p:tavLst>
                                        <p:tav tm="0">
                                          <p:val>
                                            <p:strVal val="#ppt_h"/>
                                          </p:val>
                                        </p:tav>
                                        <p:tav tm="100000">
                                          <p:val>
                                            <p:strVal val="#ppt_h"/>
                                          </p:val>
                                        </p:tav>
                                      </p:tavLst>
                                    </p:anim>
                                    <p:animEffect transition="in" filter="fade">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1" grpId="0" animBg="1"/>
      <p:bldP spid="57" grpId="0" animBg="1"/>
      <p:bldP spid="58" grpId="0" animBg="1"/>
      <p:bldP spid="59" grpId="0" animBg="1"/>
      <p:bldP spid="63" grpId="0" animBg="1"/>
      <p:bldP spid="64" grpId="0" animBg="1"/>
      <p:bldP spid="65" grpId="0"/>
      <p:bldP spid="66" grpId="0"/>
      <p:bldP spid="67"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mazon Dynamo DB.jpg"/>
          <p:cNvPicPr>
            <a:picLocks noChangeAspect="1"/>
          </p:cNvPicPr>
          <p:nvPr/>
        </p:nvPicPr>
        <p:blipFill>
          <a:blip r:embed="rId4" cstate="print"/>
          <a:stretch>
            <a:fillRect/>
          </a:stretch>
        </p:blipFill>
        <p:spPr>
          <a:xfrm>
            <a:off x="3581400" y="3352800"/>
            <a:ext cx="3429000" cy="2514600"/>
          </a:xfrm>
          <a:prstGeom prst="ellipse">
            <a:avLst/>
          </a:prstGeom>
          <a:ln>
            <a:noFill/>
          </a:ln>
          <a:effectLst>
            <a:softEdge rad="112500"/>
          </a:effectLst>
        </p:spPr>
      </p:pic>
      <p:sp>
        <p:nvSpPr>
          <p:cNvPr id="12" name="Down Arrow Callout 11"/>
          <p:cNvSpPr/>
          <p:nvPr/>
        </p:nvSpPr>
        <p:spPr>
          <a:xfrm>
            <a:off x="1430513" y="838201"/>
            <a:ext cx="7256287" cy="2514600"/>
          </a:xfrm>
          <a:prstGeom prst="downArrowCallout">
            <a:avLst>
              <a:gd name="adj1" fmla="val 16202"/>
              <a:gd name="adj2" fmla="val 34238"/>
              <a:gd name="adj3" fmla="val 11300"/>
              <a:gd name="adj4" fmla="val 8467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TextBox 5"/>
          <p:cNvSpPr txBox="1"/>
          <p:nvPr/>
        </p:nvSpPr>
        <p:spPr>
          <a:xfrm>
            <a:off x="1524000" y="76200"/>
            <a:ext cx="6410409" cy="646331"/>
          </a:xfrm>
          <a:prstGeom prst="rect">
            <a:avLst/>
          </a:prstGeom>
          <a:noFill/>
        </p:spPr>
        <p:txBody>
          <a:bodyPr wrap="none" rtlCol="0">
            <a:spAutoFit/>
          </a:bodyPr>
          <a:lstStyle/>
          <a:p>
            <a:r>
              <a:rPr lang="en-US" altLang="zh-CN" sz="3600" dirty="0" smtClean="0">
                <a:solidFill>
                  <a:schemeClr val="tx2">
                    <a:lumMod val="75000"/>
                  </a:schemeClr>
                </a:solidFill>
                <a:latin typeface="MS Reference Sans Serif" pitchFamily="34" charset="0"/>
                <a:ea typeface="+mj-ea"/>
              </a:rPr>
              <a:t>Systems with Those Issues</a:t>
            </a:r>
            <a:endParaRPr lang="zh-CN" altLang="en-US" sz="3600" dirty="0">
              <a:solidFill>
                <a:schemeClr val="tx2">
                  <a:lumMod val="75000"/>
                </a:schemeClr>
              </a:solidFill>
              <a:latin typeface="MS Reference Sans Serif" pitchFamily="34" charset="0"/>
              <a:ea typeface="+mj-ea"/>
            </a:endParaRPr>
          </a:p>
        </p:txBody>
      </p:sp>
      <p:pic>
        <p:nvPicPr>
          <p:cNvPr id="7" name="Picture 6" descr="riakcs-sm.png"/>
          <p:cNvPicPr>
            <a:picLocks noChangeAspect="1"/>
          </p:cNvPicPr>
          <p:nvPr/>
        </p:nvPicPr>
        <p:blipFill>
          <a:blip r:embed="rId5" cstate="print"/>
          <a:stretch>
            <a:fillRect/>
          </a:stretch>
        </p:blipFill>
        <p:spPr>
          <a:xfrm>
            <a:off x="3084117" y="1143001"/>
            <a:ext cx="2053016" cy="745930"/>
          </a:xfrm>
          <a:prstGeom prst="rect">
            <a:avLst/>
          </a:prstGeom>
        </p:spPr>
      </p:pic>
      <p:pic>
        <p:nvPicPr>
          <p:cNvPr id="8" name="Picture 7"/>
          <p:cNvPicPr>
            <a:picLocks noChangeAspect="1" noChangeArrowheads="1"/>
          </p:cNvPicPr>
          <p:nvPr/>
        </p:nvPicPr>
        <p:blipFill>
          <a:blip r:embed="rId6" cstate="print"/>
          <a:srcRect/>
          <a:stretch>
            <a:fillRect/>
          </a:stretch>
        </p:blipFill>
        <p:spPr bwMode="auto">
          <a:xfrm>
            <a:off x="1752921" y="1537696"/>
            <a:ext cx="1102596" cy="1205504"/>
          </a:xfrm>
          <a:prstGeom prst="rect">
            <a:avLst/>
          </a:prstGeom>
          <a:noFill/>
          <a:ln w="9525">
            <a:noFill/>
            <a:miter lim="800000"/>
            <a:headEnd/>
            <a:tailEnd/>
          </a:ln>
        </p:spPr>
      </p:pic>
      <p:pic>
        <p:nvPicPr>
          <p:cNvPr id="9" name="Picture 8" descr="cassandra-database.jpg"/>
          <p:cNvPicPr>
            <a:picLocks noChangeAspect="1"/>
          </p:cNvPicPr>
          <p:nvPr/>
        </p:nvPicPr>
        <p:blipFill>
          <a:blip r:embed="rId7" cstate="print"/>
          <a:stretch>
            <a:fillRect/>
          </a:stretch>
        </p:blipFill>
        <p:spPr>
          <a:xfrm>
            <a:off x="4760517" y="2057400"/>
            <a:ext cx="3264472" cy="688707"/>
          </a:xfrm>
          <a:prstGeom prst="rect">
            <a:avLst/>
          </a:prstGeom>
        </p:spPr>
      </p:pic>
      <p:pic>
        <p:nvPicPr>
          <p:cNvPr id="10" name="Picture 9" descr="scality.jpg"/>
          <p:cNvPicPr>
            <a:picLocks noChangeAspect="1"/>
          </p:cNvPicPr>
          <p:nvPr/>
        </p:nvPicPr>
        <p:blipFill>
          <a:blip r:embed="rId8" cstate="print"/>
          <a:stretch>
            <a:fillRect/>
          </a:stretch>
        </p:blipFill>
        <p:spPr>
          <a:xfrm>
            <a:off x="5751117" y="1143001"/>
            <a:ext cx="2613894" cy="798691"/>
          </a:xfrm>
          <a:prstGeom prst="rect">
            <a:avLst/>
          </a:prstGeom>
        </p:spPr>
      </p:pic>
      <p:pic>
        <p:nvPicPr>
          <p:cNvPr id="14" name="Picture 13"/>
          <p:cNvPicPr>
            <a:picLocks noChangeAspect="1" noChangeArrowheads="1"/>
          </p:cNvPicPr>
          <p:nvPr/>
        </p:nvPicPr>
        <p:blipFill>
          <a:blip r:embed="rId6" cstate="print"/>
          <a:srcRect/>
          <a:stretch>
            <a:fillRect/>
          </a:stretch>
        </p:blipFill>
        <p:spPr bwMode="auto">
          <a:xfrm>
            <a:off x="2689796" y="4038600"/>
            <a:ext cx="815404" cy="891507"/>
          </a:xfrm>
          <a:prstGeom prst="rect">
            <a:avLst/>
          </a:prstGeom>
          <a:noFill/>
          <a:ln w="9525">
            <a:noFill/>
            <a:miter lim="800000"/>
            <a:headEnd/>
            <a:tailEnd/>
          </a:ln>
        </p:spPr>
      </p:pic>
      <p:sp>
        <p:nvSpPr>
          <p:cNvPr id="15" name="Rounded Rectangle 14"/>
          <p:cNvSpPr/>
          <p:nvPr/>
        </p:nvSpPr>
        <p:spPr>
          <a:xfrm>
            <a:off x="381000" y="3962400"/>
            <a:ext cx="3200400" cy="26670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p:cNvPicPr>
            <a:picLocks noChangeAspect="1" noChangeArrowheads="1"/>
          </p:cNvPicPr>
          <p:nvPr/>
        </p:nvPicPr>
        <p:blipFill>
          <a:blip r:embed="rId9" cstate="print"/>
          <a:srcRect/>
          <a:stretch>
            <a:fillRect/>
          </a:stretch>
        </p:blipFill>
        <p:spPr bwMode="auto">
          <a:xfrm>
            <a:off x="609600" y="4038600"/>
            <a:ext cx="1129554" cy="505326"/>
          </a:xfrm>
          <a:prstGeom prst="rect">
            <a:avLst/>
          </a:prstGeom>
          <a:noFill/>
          <a:ln w="9525">
            <a:noFill/>
            <a:miter lim="800000"/>
            <a:headEnd/>
            <a:tailEnd/>
          </a:ln>
        </p:spPr>
      </p:pic>
      <p:sp>
        <p:nvSpPr>
          <p:cNvPr id="17" name="TextBox 16"/>
          <p:cNvSpPr txBox="1"/>
          <p:nvPr/>
        </p:nvSpPr>
        <p:spPr>
          <a:xfrm>
            <a:off x="646969" y="6096000"/>
            <a:ext cx="2629631" cy="369332"/>
          </a:xfrm>
          <a:prstGeom prst="rect">
            <a:avLst/>
          </a:prstGeom>
          <a:noFill/>
        </p:spPr>
        <p:txBody>
          <a:bodyPr wrap="none" rtlCol="0">
            <a:spAutoFit/>
          </a:bodyPr>
          <a:lstStyle/>
          <a:p>
            <a:r>
              <a:rPr lang="en-US" altLang="zh-CN" i="1" dirty="0" smtClean="0"/>
              <a:t>(2015 </a:t>
            </a:r>
            <a:r>
              <a:rPr lang="en-US" altLang="zh-CN" i="1" dirty="0" err="1" smtClean="0"/>
              <a:t>OpenStack</a:t>
            </a:r>
            <a:r>
              <a:rPr lang="en-US" altLang="zh-CN" i="1" dirty="0" smtClean="0"/>
              <a:t> Summit)</a:t>
            </a:r>
            <a:endParaRPr lang="zh-CN" altLang="en-US" i="1" dirty="0"/>
          </a:p>
        </p:txBody>
      </p:sp>
      <p:pic>
        <p:nvPicPr>
          <p:cNvPr id="1026" name="Picture 2"/>
          <p:cNvPicPr>
            <a:picLocks noChangeAspect="1" noChangeArrowheads="1"/>
          </p:cNvPicPr>
          <p:nvPr/>
        </p:nvPicPr>
        <p:blipFill>
          <a:blip r:embed="rId10"/>
          <a:srcRect/>
          <a:stretch>
            <a:fillRect/>
          </a:stretch>
        </p:blipFill>
        <p:spPr bwMode="auto">
          <a:xfrm>
            <a:off x="6800850" y="3429000"/>
            <a:ext cx="2343150" cy="2324100"/>
          </a:xfrm>
          <a:prstGeom prst="rect">
            <a:avLst/>
          </a:prstGeom>
          <a:noFill/>
          <a:ln w="9525">
            <a:noFill/>
            <a:miter lim="800000"/>
            <a:headEnd/>
            <a:tailEnd/>
          </a:ln>
          <a:effectLst/>
        </p:spPr>
      </p:pic>
      <p:sp>
        <p:nvSpPr>
          <p:cNvPr id="13" name="TextBox 12"/>
          <p:cNvSpPr txBox="1"/>
          <p:nvPr/>
        </p:nvSpPr>
        <p:spPr>
          <a:xfrm>
            <a:off x="381000" y="4667071"/>
            <a:ext cx="2677336" cy="1231106"/>
          </a:xfrm>
          <a:prstGeom prst="rect">
            <a:avLst/>
          </a:prstGeom>
          <a:noFill/>
        </p:spPr>
        <p:txBody>
          <a:bodyPr wrap="none" rtlCol="0">
            <a:spAutoFit/>
          </a:bodyPr>
          <a:lstStyle/>
          <a:p>
            <a:r>
              <a:rPr lang="en-US" altLang="zh-CN" sz="2000" b="1" u="sng" dirty="0" err="1" smtClean="0">
                <a:solidFill>
                  <a:schemeClr val="tx2"/>
                </a:solidFill>
              </a:rPr>
              <a:t>Rackspace</a:t>
            </a:r>
            <a:r>
              <a:rPr lang="en-US" altLang="zh-CN" sz="2000" b="1" u="sng" dirty="0" smtClean="0">
                <a:solidFill>
                  <a:schemeClr val="tx2"/>
                </a:solidFill>
              </a:rPr>
              <a:t> Cloud Files</a:t>
            </a:r>
          </a:p>
          <a:p>
            <a:pPr>
              <a:buFont typeface="Arial" pitchFamily="34" charset="0"/>
              <a:buChar char="•"/>
            </a:pPr>
            <a:r>
              <a:rPr lang="en-US" altLang="zh-CN" dirty="0" smtClean="0"/>
              <a:t> 4 region</a:t>
            </a:r>
          </a:p>
          <a:p>
            <a:pPr>
              <a:buFont typeface="Arial" pitchFamily="34" charset="0"/>
              <a:buChar char="•"/>
            </a:pPr>
            <a:r>
              <a:rPr lang="en-US" altLang="zh-CN" dirty="0" smtClean="0"/>
              <a:t> &gt; 75,000,000,000 objects</a:t>
            </a:r>
          </a:p>
          <a:p>
            <a:pPr>
              <a:buFont typeface="Arial" pitchFamily="34" charset="0"/>
              <a:buChar char="•"/>
            </a:pPr>
            <a:r>
              <a:rPr lang="en-US" dirty="0" smtClean="0"/>
              <a:t> &gt; 50,000 accounts </a:t>
            </a:r>
            <a:endParaRPr lang="zh-CN"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style.rotation</p:attrName>
                                        </p:attrNameLst>
                                      </p:cBhvr>
                                      <p:tavLst>
                                        <p:tav tm="0">
                                          <p:val>
                                            <p:fltVal val="720"/>
                                          </p:val>
                                        </p:tav>
                                        <p:tav tm="100000">
                                          <p:val>
                                            <p:fltVal val="0"/>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ppt_w</p:attrName>
                                        </p:attrNameLst>
                                      </p:cBhvr>
                                      <p:tavLst>
                                        <p:tav tm="0">
                                          <p:val>
                                            <p:fltVal val="0"/>
                                          </p:val>
                                        </p:tav>
                                        <p:tav tm="100000">
                                          <p:val>
                                            <p:strVal val="#ppt_w"/>
                                          </p:val>
                                        </p:tav>
                                      </p:tavLst>
                                    </p:anim>
                                  </p:childTnLst>
                                </p:cTn>
                              </p:par>
                              <p:par>
                                <p:cTn id="28" presetID="53"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450" decel="100000" fill="hold"/>
                                        <p:tgtEl>
                                          <p:spTgt spid="13"/>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450" decel="100000" fill="hold"/>
                                        <p:tgtEl>
                                          <p:spTgt spid="14"/>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450" decel="100000" fill="hold"/>
                                        <p:tgtEl>
                                          <p:spTgt spid="15"/>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450" decel="100000" fill="hold"/>
                                        <p:tgtEl>
                                          <p:spTgt spid="16"/>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450" decel="100000" fill="hold"/>
                                        <p:tgtEl>
                                          <p:spTgt spid="17"/>
                                        </p:tgtEl>
                                        <p:attrNameLst>
                                          <p:attrName>ppt_y</p:attrName>
                                        </p:attrNameLst>
                                      </p:cBhvr>
                                      <p:tavLst>
                                        <p:tav tm="0">
                                          <p:val>
                                            <p:strVal val="#ppt_y+1"/>
                                          </p:val>
                                        </p:tav>
                                        <p:tav tm="100000">
                                          <p:val>
                                            <p:strVal val="#ppt_y-.03"/>
                                          </p:val>
                                        </p:tav>
                                      </p:tavLst>
                                    </p:anim>
                                    <p:anim calcmode="lin" valueType="num">
                                      <p:cBhvr>
                                        <p:cTn id="64"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15" grpId="0" animBg="1"/>
      <p:bldP spid="17"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11" name="矩形 10"/>
          <p:cNvSpPr/>
          <p:nvPr/>
        </p:nvSpPr>
        <p:spPr>
          <a:xfrm>
            <a:off x="3365422" y="200834"/>
            <a:ext cx="2273378" cy="769441"/>
          </a:xfrm>
          <a:prstGeom prst="rect">
            <a:avLst/>
          </a:prstGeom>
        </p:spPr>
        <p:txBody>
          <a:bodyPr wrap="none">
            <a:spAutoFit/>
          </a:bodyPr>
          <a:lstStyle/>
          <a:p>
            <a:pPr algn="ctr"/>
            <a:r>
              <a:rPr lang="en-US" altLang="zh-CN" sz="4400" b="1" dirty="0" smtClean="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rPr>
              <a:t>Outline</a:t>
            </a:r>
            <a:endParaRPr lang="zh-CN" altLang="en-US" sz="4400" b="1" dirty="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endParaRPr>
          </a:p>
        </p:txBody>
      </p:sp>
      <p:sp>
        <p:nvSpPr>
          <p:cNvPr id="29" name="文本框 6"/>
          <p:cNvSpPr txBox="1"/>
          <p:nvPr/>
        </p:nvSpPr>
        <p:spPr>
          <a:xfrm>
            <a:off x="990600" y="1194082"/>
            <a:ext cx="7315200" cy="3785652"/>
          </a:xfrm>
          <a:prstGeom prst="rect">
            <a:avLst/>
          </a:prstGeom>
          <a:noFill/>
        </p:spPr>
        <p:txBody>
          <a:bodyPr wrap="square" rtlCol="0">
            <a:spAutoFit/>
          </a:bodyPr>
          <a:lstStyle/>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Background and Motivation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Problem</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Proposed Solution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Evaluation</a:t>
            </a:r>
          </a:p>
        </p:txBody>
      </p:sp>
      <p:sp>
        <p:nvSpPr>
          <p:cNvPr id="58" name="文本框 6"/>
          <p:cNvSpPr txBox="1"/>
          <p:nvPr/>
        </p:nvSpPr>
        <p:spPr>
          <a:xfrm>
            <a:off x="1539281" y="4887401"/>
            <a:ext cx="6006373" cy="909352"/>
          </a:xfrm>
          <a:prstGeom prst="rect">
            <a:avLst/>
          </a:prstGeom>
          <a:noFill/>
        </p:spPr>
        <p:txBody>
          <a:bodyPr wrap="square" rtlCol="0">
            <a:spAutoFit/>
          </a:bodyPr>
          <a:lstStyle/>
          <a:p>
            <a:pPr>
              <a:lnSpc>
                <a:spcPct val="150000"/>
              </a:lnSpc>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40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Summary</a:t>
            </a:r>
            <a:endParaRPr lang="en-US" altLang="zh-CN" sz="44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Sun 19"/>
          <p:cNvSpPr/>
          <p:nvPr/>
        </p:nvSpPr>
        <p:spPr>
          <a:xfrm>
            <a:off x="1066800" y="5181600"/>
            <a:ext cx="533400" cy="533400"/>
          </a:xfrm>
          <a:prstGeom prst="sun">
            <a:avLst/>
          </a:prstGeom>
          <a:solidFill>
            <a:schemeClr val="accent1">
              <a:lumMod val="20000"/>
              <a:lumOff val="8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094647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228600" y="2133600"/>
            <a:ext cx="8763000" cy="4707089"/>
          </a:xfrm>
          <a:prstGeom prst="rect">
            <a:avLst/>
          </a:prstGeom>
          <a:noFill/>
          <a:ln w="9525">
            <a:noFill/>
            <a:miter lim="800000"/>
            <a:headEnd/>
            <a:tailEnd/>
          </a:ln>
        </p:spPr>
      </p:pic>
      <p:sp>
        <p:nvSpPr>
          <p:cNvPr id="2" name="Title 1"/>
          <p:cNvSpPr>
            <a:spLocks noGrp="1"/>
          </p:cNvSpPr>
          <p:nvPr>
            <p:ph type="title"/>
          </p:nvPr>
        </p:nvSpPr>
        <p:spPr>
          <a:xfrm>
            <a:off x="457200" y="152400"/>
            <a:ext cx="8229600" cy="563562"/>
          </a:xfrm>
        </p:spPr>
        <p:txBody>
          <a:bodyPr>
            <a:noAutofit/>
          </a:bodyPr>
          <a:lstStyle/>
          <a:p>
            <a:r>
              <a:rPr lang="en-US" altLang="zh-CN" sz="3600" dirty="0" smtClean="0">
                <a:solidFill>
                  <a:schemeClr val="tx2">
                    <a:lumMod val="75000"/>
                  </a:schemeClr>
                </a:solidFill>
                <a:latin typeface="MS Reference Sans Serif" pitchFamily="34" charset="0"/>
              </a:rPr>
              <a:t>From Existing Mechanism</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9" name="TextBox 8"/>
          <p:cNvSpPr txBox="1"/>
          <p:nvPr/>
        </p:nvSpPr>
        <p:spPr>
          <a:xfrm>
            <a:off x="1447800" y="1106269"/>
            <a:ext cx="3187411" cy="646331"/>
          </a:xfrm>
          <a:prstGeom prst="rect">
            <a:avLst/>
          </a:prstGeom>
          <a:solidFill>
            <a:schemeClr val="accent3">
              <a:lumMod val="20000"/>
              <a:lumOff val="80000"/>
            </a:schemeClr>
          </a:solidFill>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dirty="0" err="1" smtClean="0"/>
              <a:t>Openstack</a:t>
            </a:r>
            <a:r>
              <a:rPr lang="en-US" altLang="zh-CN" dirty="0" smtClean="0"/>
              <a:t> Swift is </a:t>
            </a:r>
            <a:r>
              <a:rPr lang="en-US" altLang="zh-CN" u="sng" dirty="0" smtClean="0"/>
              <a:t>open source</a:t>
            </a:r>
            <a:r>
              <a:rPr lang="en-US" altLang="zh-CN" dirty="0" smtClean="0"/>
              <a:t> </a:t>
            </a:r>
          </a:p>
          <a:p>
            <a:r>
              <a:rPr lang="en-US" altLang="zh-CN" b="1" i="1" dirty="0" smtClean="0"/>
              <a:t>We Can edit the source code</a:t>
            </a:r>
          </a:p>
        </p:txBody>
      </p:sp>
      <p:pic>
        <p:nvPicPr>
          <p:cNvPr id="10" name="Picture 2" descr="http://pic36.nipic.com/20131204/12344150_190603382146_2.jpg"/>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22298" t="10811" r="24998" b="10809"/>
          <a:stretch/>
        </p:blipFill>
        <p:spPr bwMode="auto">
          <a:xfrm flipV="1">
            <a:off x="304800" y="1074440"/>
            <a:ext cx="1085770" cy="1135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00600" y="1143000"/>
            <a:ext cx="4068743" cy="646331"/>
          </a:xfrm>
          <a:prstGeom prst="rect">
            <a:avLst/>
          </a:prstGeom>
          <a:effectLst>
            <a:softEdge rad="31750"/>
          </a:effectLst>
        </p:spPr>
        <p:style>
          <a:lnRef idx="2">
            <a:schemeClr val="accent3"/>
          </a:lnRef>
          <a:fillRef idx="1">
            <a:schemeClr val="lt1"/>
          </a:fillRef>
          <a:effectRef idx="0">
            <a:schemeClr val="accent3"/>
          </a:effectRef>
          <a:fontRef idx="minor">
            <a:schemeClr val="dk1"/>
          </a:fontRef>
        </p:style>
        <p:txBody>
          <a:bodyPr wrap="none" rtlCol="0">
            <a:spAutoFit/>
          </a:bodyPr>
          <a:lstStyle/>
          <a:p>
            <a:pPr>
              <a:buFont typeface="Arial" pitchFamily="34" charset="0"/>
              <a:buChar char="•"/>
            </a:pPr>
            <a:r>
              <a:rPr lang="en-US" altLang="zh-CN" dirty="0" smtClean="0"/>
              <a:t> We edited </a:t>
            </a:r>
            <a:r>
              <a:rPr lang="en-US" altLang="zh-CN" b="1" dirty="0" smtClean="0"/>
              <a:t>2 source files</a:t>
            </a:r>
            <a:r>
              <a:rPr lang="en-US" altLang="zh-CN" dirty="0" smtClean="0"/>
              <a:t>.</a:t>
            </a:r>
          </a:p>
          <a:p>
            <a:pPr>
              <a:buFont typeface="Arial" pitchFamily="34" charset="0"/>
              <a:buChar char="•"/>
            </a:pPr>
            <a:r>
              <a:rPr lang="en-US" altLang="zh-CN" dirty="0" smtClean="0"/>
              <a:t> We </a:t>
            </a:r>
            <a:r>
              <a:rPr lang="en-US" altLang="zh-CN" i="1" dirty="0" smtClean="0"/>
              <a:t>added/modified ~</a:t>
            </a:r>
            <a:r>
              <a:rPr lang="en-US" altLang="zh-CN" b="1" dirty="0" smtClean="0"/>
              <a:t>200</a:t>
            </a:r>
            <a:r>
              <a:rPr lang="en-US" altLang="zh-CN" dirty="0" smtClean="0"/>
              <a:t> </a:t>
            </a:r>
            <a:r>
              <a:rPr lang="en-US" altLang="zh-CN" b="1" dirty="0" smtClean="0"/>
              <a:t>lines of code</a:t>
            </a:r>
            <a:r>
              <a:rPr lang="en-US" altLang="zh-CN" dirty="0" smtClean="0"/>
              <a:t>.</a:t>
            </a:r>
            <a:r>
              <a:rPr lang="en-US" altLang="zh-CN" b="1" dirty="0" smtClean="0"/>
              <a:t> </a:t>
            </a:r>
            <a:endParaRPr lang="zh-CN" altLang="en-US" b="1" dirty="0"/>
          </a:p>
        </p:txBody>
      </p:sp>
      <p:sp>
        <p:nvSpPr>
          <p:cNvPr id="11" name="Right Arrow 10"/>
          <p:cNvSpPr/>
          <p:nvPr/>
        </p:nvSpPr>
        <p:spPr>
          <a:xfrm>
            <a:off x="0" y="53340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Right Arrow 11"/>
          <p:cNvSpPr/>
          <p:nvPr/>
        </p:nvSpPr>
        <p:spPr>
          <a:xfrm>
            <a:off x="0" y="41148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5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0288"/>
          </a:xfrm>
        </p:spPr>
        <p:txBody>
          <a:bodyPr>
            <a:normAutofit/>
          </a:bodyPr>
          <a:lstStyle/>
          <a:p>
            <a:r>
              <a:rPr lang="en-US" altLang="zh-CN" sz="3600" dirty="0" err="1" smtClean="0">
                <a:solidFill>
                  <a:schemeClr val="tx2">
                    <a:lumMod val="75000"/>
                  </a:schemeClr>
                </a:solidFill>
                <a:latin typeface="MS Reference Sans Serif" pitchFamily="34" charset="0"/>
              </a:rPr>
              <a:t>LightSync:Hash</a:t>
            </a:r>
            <a:r>
              <a:rPr lang="en-US" altLang="zh-CN" sz="3600" dirty="0" smtClean="0">
                <a:solidFill>
                  <a:schemeClr val="tx2">
                    <a:lumMod val="75000"/>
                  </a:schemeClr>
                </a:solidFill>
                <a:latin typeface="MS Reference Sans Serif" pitchFamily="34" charset="0"/>
              </a:rPr>
              <a:t> of Hashes(</a:t>
            </a:r>
            <a:r>
              <a:rPr lang="en-US" altLang="zh-CN" sz="3600" dirty="0" err="1" smtClean="0">
                <a:solidFill>
                  <a:schemeClr val="tx2">
                    <a:lumMod val="75000"/>
                  </a:schemeClr>
                </a:solidFill>
                <a:latin typeface="MS Reference Sans Serif" pitchFamily="34" charset="0"/>
              </a:rPr>
              <a:t>HoH</a:t>
            </a:r>
            <a:r>
              <a:rPr lang="en-US" altLang="zh-CN" sz="3600" dirty="0" smtClean="0">
                <a:solidFill>
                  <a:schemeClr val="tx2">
                    <a:lumMod val="75000"/>
                  </a:schemeClr>
                </a:solidFill>
                <a:latin typeface="MS Reference Sans Serif" pitchFamily="34" charset="0"/>
              </a:rPr>
              <a:t>)</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12" name="Picture 11" descr="partition-hash.png"/>
          <p:cNvPicPr>
            <a:picLocks noChangeAspect="1"/>
          </p:cNvPicPr>
          <p:nvPr/>
        </p:nvPicPr>
        <p:blipFill>
          <a:blip r:embed="rId4" cstate="print"/>
          <a:stretch>
            <a:fillRect/>
          </a:stretch>
        </p:blipFill>
        <p:spPr>
          <a:xfrm>
            <a:off x="232230" y="990600"/>
            <a:ext cx="8479970" cy="4343400"/>
          </a:xfrm>
          <a:prstGeom prst="rect">
            <a:avLst/>
          </a:prstGeom>
        </p:spPr>
      </p:pic>
      <p:sp>
        <p:nvSpPr>
          <p:cNvPr id="13" name="Rectangle 12"/>
          <p:cNvSpPr/>
          <p:nvPr/>
        </p:nvSpPr>
        <p:spPr>
          <a:xfrm>
            <a:off x="304800" y="4343400"/>
            <a:ext cx="8153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p:cNvSpPr/>
          <p:nvPr/>
        </p:nvSpPr>
        <p:spPr>
          <a:xfrm>
            <a:off x="381000" y="3276600"/>
            <a:ext cx="1600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533400" y="29718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533400" y="25908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p:cNvSpPr/>
          <p:nvPr/>
        </p:nvSpPr>
        <p:spPr>
          <a:xfrm>
            <a:off x="533400" y="22860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p:nvSpPr>
        <p:spPr>
          <a:xfrm>
            <a:off x="533400" y="17526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a:blip r:embed="rId5" cstate="print"/>
          <a:srcRect/>
          <a:stretch>
            <a:fillRect/>
          </a:stretch>
        </p:blipFill>
        <p:spPr bwMode="auto">
          <a:xfrm>
            <a:off x="381000" y="5410200"/>
            <a:ext cx="6354792" cy="1295400"/>
          </a:xfrm>
          <a:prstGeom prst="rect">
            <a:avLst/>
          </a:prstGeom>
          <a:noFill/>
          <a:ln w="9525">
            <a:noFill/>
            <a:miter lim="800000"/>
            <a:headEnd/>
            <a:tailEnd/>
          </a:ln>
        </p:spPr>
      </p:pic>
      <p:sp>
        <p:nvSpPr>
          <p:cNvPr id="20" name="TextBox 19"/>
          <p:cNvSpPr txBox="1"/>
          <p:nvPr/>
        </p:nvSpPr>
        <p:spPr>
          <a:xfrm>
            <a:off x="7315200" y="5715000"/>
            <a:ext cx="1713931" cy="646331"/>
          </a:xfrm>
          <a:prstGeom prst="rect">
            <a:avLst/>
          </a:prstGeom>
          <a:effectLst>
            <a:glow rad="101600">
              <a:schemeClr val="tx1">
                <a:alpha val="60000"/>
              </a:schemeClr>
            </a:glow>
            <a:softEdge rad="31750"/>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b="1" i="1" dirty="0" smtClean="0"/>
              <a:t>5 </a:t>
            </a:r>
            <a:r>
              <a:rPr lang="en-US" altLang="zh-CN" b="1" i="1" dirty="0" err="1" smtClean="0"/>
              <a:t>Milion</a:t>
            </a:r>
            <a:r>
              <a:rPr lang="en-US" altLang="zh-CN" b="1" i="1" dirty="0" smtClean="0"/>
              <a:t> </a:t>
            </a:r>
            <a:r>
              <a:rPr lang="en-US" altLang="zh-CN" b="1" dirty="0" smtClean="0"/>
              <a:t>objects</a:t>
            </a:r>
          </a:p>
          <a:p>
            <a:r>
              <a:rPr lang="en-US" altLang="zh-CN" b="1" i="1" dirty="0" smtClean="0"/>
              <a:t>r=3</a:t>
            </a:r>
            <a:endParaRPr lang="zh-CN" altLang="en-US" b="1" i="1" dirty="0"/>
          </a:p>
        </p:txBody>
      </p:sp>
      <p:sp>
        <p:nvSpPr>
          <p:cNvPr id="19" name="Right Arrow 18"/>
          <p:cNvSpPr/>
          <p:nvPr/>
        </p:nvSpPr>
        <p:spPr>
          <a:xfrm>
            <a:off x="0" y="6400800"/>
            <a:ext cx="3048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lide(fromBottom)">
                                      <p:cBhvr>
                                        <p:cTn id="39" dur="500"/>
                                        <p:tgtEl>
                                          <p:spTgt spid="19"/>
                                        </p:tgtEl>
                                      </p:cBhvr>
                                    </p:animEffect>
                                  </p:childTnLst>
                                </p:cTn>
                              </p:par>
                              <p:par>
                                <p:cTn id="40" presetID="26" presetClass="emph" presetSubtype="0" fill="hold" grpId="2" nodeType="withEffect">
                                  <p:stCondLst>
                                    <p:cond delay="0"/>
                                  </p:stCondLst>
                                  <p:childTnLst>
                                    <p:animEffect transition="out" filter="fade">
                                      <p:cBhvr>
                                        <p:cTn id="41" dur="500" tmFilter="0, 0; .2, .5; .8, .5; 1, 0"/>
                                        <p:tgtEl>
                                          <p:spTgt spid="19"/>
                                        </p:tgtEl>
                                      </p:cBhvr>
                                    </p:animEffect>
                                    <p:animScale>
                                      <p:cBhvr>
                                        <p:cTn id="4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19" grpId="0" animBg="1"/>
      <p:bldP spid="19"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srcRect/>
          <a:stretch>
            <a:fillRect/>
          </a:stretch>
        </p:blipFill>
        <p:spPr bwMode="auto">
          <a:xfrm>
            <a:off x="457200" y="685800"/>
            <a:ext cx="8258480" cy="6019800"/>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780288"/>
          </a:xfrm>
        </p:spPr>
        <p:txBody>
          <a:bodyPr>
            <a:normAutofit/>
          </a:bodyPr>
          <a:lstStyle/>
          <a:p>
            <a:r>
              <a:rPr lang="en-US" altLang="zh-CN" sz="3600" dirty="0" err="1" smtClean="0">
                <a:solidFill>
                  <a:schemeClr val="tx2">
                    <a:lumMod val="75000"/>
                  </a:schemeClr>
                </a:solidFill>
                <a:latin typeface="MS Reference Sans Serif" pitchFamily="34" charset="0"/>
              </a:rPr>
              <a:t>LightSync:HoH’s</a:t>
            </a:r>
            <a:r>
              <a:rPr lang="en-US" altLang="zh-CN" sz="3600" dirty="0" smtClean="0">
                <a:solidFill>
                  <a:schemeClr val="tx2">
                    <a:lumMod val="75000"/>
                  </a:schemeClr>
                </a:solidFill>
                <a:latin typeface="MS Reference Sans Serif" pitchFamily="34" charset="0"/>
              </a:rPr>
              <a:t> Protocol</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15" name="Rectangle 14"/>
          <p:cNvSpPr/>
          <p:nvPr/>
        </p:nvSpPr>
        <p:spPr>
          <a:xfrm>
            <a:off x="533400" y="30480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533400" y="26670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p:cNvSpPr/>
          <p:nvPr/>
        </p:nvSpPr>
        <p:spPr>
          <a:xfrm>
            <a:off x="533400" y="2286000"/>
            <a:ext cx="1447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eft Brace 10"/>
          <p:cNvSpPr/>
          <p:nvPr/>
        </p:nvSpPr>
        <p:spPr>
          <a:xfrm>
            <a:off x="304800" y="1828800"/>
            <a:ext cx="1905000" cy="152400"/>
          </a:xfrm>
          <a:prstGeom prst="leftBrace">
            <a:avLst>
              <a:gd name="adj1" fmla="val 25000"/>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2" name="Left Brace 11"/>
          <p:cNvSpPr/>
          <p:nvPr/>
        </p:nvSpPr>
        <p:spPr>
          <a:xfrm>
            <a:off x="228600" y="2819400"/>
            <a:ext cx="1752600" cy="1219200"/>
          </a:xfrm>
          <a:prstGeom prst="leftBrace">
            <a:avLst>
              <a:gd name="adj1" fmla="val 5519"/>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9" name="Left Brace 18"/>
          <p:cNvSpPr/>
          <p:nvPr/>
        </p:nvSpPr>
        <p:spPr>
          <a:xfrm>
            <a:off x="228600" y="4191000"/>
            <a:ext cx="381000" cy="1905000"/>
          </a:xfrm>
          <a:prstGeom prst="leftBrace">
            <a:avLst>
              <a:gd name="adj1" fmla="val 25000"/>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20" name="Left Brace 19"/>
          <p:cNvSpPr/>
          <p:nvPr/>
        </p:nvSpPr>
        <p:spPr>
          <a:xfrm flipH="1">
            <a:off x="8458200" y="2057400"/>
            <a:ext cx="533400" cy="609600"/>
          </a:xfrm>
          <a:prstGeom prst="leftBrace">
            <a:avLst>
              <a:gd name="adj1" fmla="val 7189"/>
              <a:gd name="adj2" fmla="val 50000"/>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pic>
        <p:nvPicPr>
          <p:cNvPr id="1026" name="Picture 2"/>
          <p:cNvPicPr>
            <a:picLocks noChangeAspect="1" noChangeArrowheads="1"/>
          </p:cNvPicPr>
          <p:nvPr/>
        </p:nvPicPr>
        <p:blipFill>
          <a:blip r:embed="rId5"/>
          <a:srcRect/>
          <a:stretch>
            <a:fillRect/>
          </a:stretch>
        </p:blipFill>
        <p:spPr bwMode="auto">
          <a:xfrm>
            <a:off x="6400800" y="4491903"/>
            <a:ext cx="2667000" cy="1985097"/>
          </a:xfrm>
          <a:prstGeom prst="rect">
            <a:avLst/>
          </a:prstGeom>
          <a:noFill/>
          <a:ln w="9525">
            <a:noFill/>
            <a:miter lim="800000"/>
            <a:headEnd/>
            <a:tailEnd/>
          </a:ln>
          <a:effectLst/>
        </p:spPr>
      </p:pic>
      <p:sp>
        <p:nvSpPr>
          <p:cNvPr id="21" name="Heptagon 20"/>
          <p:cNvSpPr/>
          <p:nvPr/>
        </p:nvSpPr>
        <p:spPr>
          <a:xfrm>
            <a:off x="76200" y="47244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4</a:t>
            </a:r>
            <a:endParaRPr lang="zh-CN" altLang="en-US" dirty="0">
              <a:solidFill>
                <a:srgbClr val="C00000"/>
              </a:solidFill>
            </a:endParaRPr>
          </a:p>
        </p:txBody>
      </p:sp>
      <p:sp>
        <p:nvSpPr>
          <p:cNvPr id="22" name="Heptagon 21"/>
          <p:cNvSpPr/>
          <p:nvPr/>
        </p:nvSpPr>
        <p:spPr>
          <a:xfrm>
            <a:off x="381000" y="30480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3</a:t>
            </a:r>
            <a:endParaRPr lang="zh-CN" altLang="en-US" dirty="0">
              <a:solidFill>
                <a:srgbClr val="C00000"/>
              </a:solidFill>
            </a:endParaRPr>
          </a:p>
        </p:txBody>
      </p:sp>
      <p:sp>
        <p:nvSpPr>
          <p:cNvPr id="23" name="Heptagon 22"/>
          <p:cNvSpPr/>
          <p:nvPr/>
        </p:nvSpPr>
        <p:spPr>
          <a:xfrm>
            <a:off x="8763000" y="19812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2</a:t>
            </a:r>
            <a:endParaRPr lang="zh-CN" altLang="en-US" dirty="0">
              <a:solidFill>
                <a:srgbClr val="C00000"/>
              </a:solidFill>
            </a:endParaRPr>
          </a:p>
        </p:txBody>
      </p:sp>
      <p:sp>
        <p:nvSpPr>
          <p:cNvPr id="24" name="Heptagon 23"/>
          <p:cNvSpPr/>
          <p:nvPr/>
        </p:nvSpPr>
        <p:spPr>
          <a:xfrm>
            <a:off x="762000" y="1524000"/>
            <a:ext cx="304800" cy="304800"/>
          </a:xfrm>
          <a:prstGeom prst="heptag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1</a:t>
            </a:r>
            <a:endParaRPr lang="zh-CN" altLang="en-US" dirty="0">
              <a:solidFill>
                <a:srgbClr val="C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1.26735E-6 L -0.36667 -0.29972 " pathEditMode="relative" ptsTypes="AA">
                                      <p:cBhvr>
                                        <p:cTn id="6" dur="5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36666 -0.29972 L 6.66667E-6 -1.26735E-6 " pathEditMode="relative" ptsTypes="AA">
                                      <p:cBhvr>
                                        <p:cTn id="10" dur="500" fill="hold"/>
                                        <p:tgtEl>
                                          <p:spTgt spid="1026"/>
                                        </p:tgtEl>
                                        <p:attrNameLst>
                                          <p:attrName>ppt_x</p:attrName>
                                          <p:attrName>ppt_y</p:attrName>
                                        </p:attrNameLst>
                                      </p:cBhvr>
                                    </p:animMotion>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animBg="1"/>
      <p:bldP spid="20" grpId="0" animBg="1"/>
      <p:bldP spid="20" grpId="1" animBg="1"/>
      <p:bldP spid="21" grpId="0" animBg="1"/>
      <p:bldP spid="22" grpId="0" animBg="1"/>
      <p:bldP spid="22" grpId="1" animBg="1"/>
      <p:bldP spid="23" grpId="0" animBg="1"/>
      <p:bldP spid="23" grpId="1" animBg="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1367" y="5181600"/>
            <a:ext cx="645433" cy="369332"/>
          </a:xfrm>
          <a:prstGeom prst="rect">
            <a:avLst/>
          </a:prstGeom>
          <a:effectLst>
            <a:glow rad="63500">
              <a:schemeClr val="accent6">
                <a:satMod val="175000"/>
                <a:alpha val="40000"/>
              </a:schemeClr>
            </a:glow>
            <a:outerShdw blurRad="40000" dist="20000" dir="5400000" rotWithShape="0">
              <a:srgbClr val="000000">
                <a:alpha val="38000"/>
              </a:srgbClr>
            </a:outerShdw>
            <a:softEdge rad="31750"/>
          </a:effectLst>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zh-CN" i="1" dirty="0" smtClean="0"/>
              <a:t>Note</a:t>
            </a:r>
            <a:endParaRPr lang="zh-CN" alt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45" name="Title 1"/>
          <p:cNvSpPr>
            <a:spLocks noGrp="1"/>
          </p:cNvSpPr>
          <p:nvPr>
            <p:ph type="title"/>
          </p:nvPr>
        </p:nvSpPr>
        <p:spPr>
          <a:xfrm>
            <a:off x="457200" y="152400"/>
            <a:ext cx="8382000" cy="780288"/>
          </a:xfrm>
        </p:spPr>
        <p:txBody>
          <a:bodyPr>
            <a:noAutofit/>
          </a:bodyPr>
          <a:lstStyle/>
          <a:p>
            <a:r>
              <a:rPr lang="en-US" altLang="zh-CN" sz="3200" dirty="0" err="1" smtClean="0">
                <a:solidFill>
                  <a:schemeClr val="tx2">
                    <a:lumMod val="75000"/>
                  </a:schemeClr>
                </a:solidFill>
                <a:latin typeface="MS Reference Sans Serif" pitchFamily="34" charset="0"/>
              </a:rPr>
              <a:t>LightSync</a:t>
            </a:r>
            <a:r>
              <a:rPr lang="en-US" altLang="zh-CN" sz="3200" dirty="0" smtClean="0">
                <a:solidFill>
                  <a:schemeClr val="tx2">
                    <a:lumMod val="75000"/>
                  </a:schemeClr>
                </a:solidFill>
                <a:latin typeface="MS Reference Sans Serif" pitchFamily="34" charset="0"/>
              </a:rPr>
              <a:t>: Circular Hash Checking(CHC)</a:t>
            </a:r>
            <a:endParaRPr lang="zh-CN" altLang="en-US" sz="3200" dirty="0">
              <a:solidFill>
                <a:schemeClr val="tx2">
                  <a:lumMod val="75000"/>
                </a:schemeClr>
              </a:solidFill>
              <a:latin typeface="MS Reference Sans Serif" pitchFamily="34" charset="0"/>
            </a:endParaRPr>
          </a:p>
        </p:txBody>
      </p:sp>
      <p:sp>
        <p:nvSpPr>
          <p:cNvPr id="60" name="TextBox 59"/>
          <p:cNvSpPr txBox="1"/>
          <p:nvPr/>
        </p:nvSpPr>
        <p:spPr>
          <a:xfrm>
            <a:off x="434000" y="5550932"/>
            <a:ext cx="3147400" cy="646331"/>
          </a:xfrm>
          <a:prstGeom prst="rect">
            <a:avLst/>
          </a:prstGeom>
          <a:effectLst>
            <a:glow rad="63500">
              <a:schemeClr val="accent6">
                <a:satMod val="175000"/>
                <a:alpha val="40000"/>
              </a:schemeClr>
            </a:glow>
            <a:softEdge rad="31750"/>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dirty="0" smtClean="0"/>
              <a:t>The list of replica is maintained </a:t>
            </a:r>
          </a:p>
          <a:p>
            <a:r>
              <a:rPr lang="en-US" altLang="zh-CN" dirty="0" smtClean="0"/>
              <a:t>on each storage node</a:t>
            </a:r>
            <a:endParaRPr lang="zh-CN" altLang="en-US" b="1" i="1" dirty="0"/>
          </a:p>
        </p:txBody>
      </p:sp>
      <p:pic>
        <p:nvPicPr>
          <p:cNvPr id="1026" name="Picture 2"/>
          <p:cNvPicPr>
            <a:picLocks noChangeAspect="1" noChangeArrowheads="1"/>
          </p:cNvPicPr>
          <p:nvPr/>
        </p:nvPicPr>
        <p:blipFill>
          <a:blip r:embed="rId4" cstate="print"/>
          <a:srcRect/>
          <a:stretch>
            <a:fillRect/>
          </a:stretch>
        </p:blipFill>
        <p:spPr bwMode="auto">
          <a:xfrm>
            <a:off x="457200" y="1447800"/>
            <a:ext cx="1447800" cy="14668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962775" y="1371600"/>
            <a:ext cx="1495425" cy="15240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819650" y="1447800"/>
            <a:ext cx="1428750" cy="14097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629400" y="3505200"/>
            <a:ext cx="1504950" cy="3714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1371600" y="3209925"/>
            <a:ext cx="1685925" cy="174307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2743200" y="1447800"/>
            <a:ext cx="1371600" cy="1428750"/>
          </a:xfrm>
          <a:prstGeom prst="rect">
            <a:avLst/>
          </a:prstGeom>
          <a:noFill/>
          <a:ln w="9525">
            <a:noFill/>
            <a:miter lim="800000"/>
            <a:headEnd/>
            <a:tailEnd/>
          </a:ln>
        </p:spPr>
      </p:pic>
      <p:pic>
        <p:nvPicPr>
          <p:cNvPr id="1032" name="Picture 8"/>
          <p:cNvPicPr>
            <a:picLocks noChangeAspect="1" noChangeArrowheads="1"/>
          </p:cNvPicPr>
          <p:nvPr/>
        </p:nvPicPr>
        <p:blipFill>
          <a:blip r:embed="rId10" cstate="print"/>
          <a:srcRect/>
          <a:stretch>
            <a:fillRect/>
          </a:stretch>
        </p:blipFill>
        <p:spPr bwMode="auto">
          <a:xfrm>
            <a:off x="3962400" y="3276600"/>
            <a:ext cx="1647825" cy="1590675"/>
          </a:xfrm>
          <a:prstGeom prst="rect">
            <a:avLst/>
          </a:prstGeom>
          <a:noFill/>
          <a:ln w="9525">
            <a:noFill/>
            <a:miter lim="800000"/>
            <a:headEnd/>
            <a:tailEnd/>
          </a:ln>
        </p:spPr>
      </p:pic>
      <p:sp>
        <p:nvSpPr>
          <p:cNvPr id="15" name="Rectangle 14"/>
          <p:cNvSpPr/>
          <p:nvPr/>
        </p:nvSpPr>
        <p:spPr>
          <a:xfrm>
            <a:off x="6629400" y="3429000"/>
            <a:ext cx="1676400" cy="533400"/>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2050" name="Picture 2"/>
          <p:cNvPicPr>
            <a:picLocks noChangeAspect="1" noChangeArrowheads="1"/>
          </p:cNvPicPr>
          <p:nvPr/>
        </p:nvPicPr>
        <p:blipFill>
          <a:blip r:embed="rId11"/>
          <a:srcRect/>
          <a:stretch>
            <a:fillRect/>
          </a:stretch>
        </p:blipFill>
        <p:spPr bwMode="auto">
          <a:xfrm>
            <a:off x="8315325" y="4458902"/>
            <a:ext cx="828675" cy="1256097"/>
          </a:xfrm>
          <a:prstGeom prst="rect">
            <a:avLst/>
          </a:prstGeom>
          <a:noFill/>
          <a:ln w="9525">
            <a:noFill/>
            <a:miter lim="800000"/>
            <a:headEnd/>
            <a:tailEnd/>
          </a:ln>
          <a:effectLst/>
        </p:spPr>
      </p:pic>
      <p:sp>
        <p:nvSpPr>
          <p:cNvPr id="41" name="TextBox 40"/>
          <p:cNvSpPr txBox="1"/>
          <p:nvPr/>
        </p:nvSpPr>
        <p:spPr>
          <a:xfrm>
            <a:off x="4724400" y="5181600"/>
            <a:ext cx="3688446" cy="1200329"/>
          </a:xfrm>
          <a:prstGeom prst="rect">
            <a:avLst/>
          </a:prstGeom>
          <a:solidFill>
            <a:srgbClr val="99FF66">
              <a:alpha val="3137"/>
            </a:srgbClr>
          </a:solidFill>
          <a:ln>
            <a:solidFill>
              <a:srgbClr val="98B954">
                <a:alpha val="47843"/>
              </a:srgbClr>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b="1" i="1" dirty="0" smtClean="0"/>
              <a:t>We reduce the number of</a:t>
            </a:r>
          </a:p>
          <a:p>
            <a:r>
              <a:rPr lang="en-US" altLang="zh-CN" sz="2400" b="1" i="1" dirty="0" smtClean="0"/>
              <a:t> replication(Sync) messages</a:t>
            </a:r>
          </a:p>
          <a:p>
            <a:pPr algn="ctr"/>
            <a:r>
              <a:rPr lang="en-US" altLang="zh-CN" sz="2400" b="1" i="1" dirty="0" smtClean="0"/>
              <a:t>From </a:t>
            </a:r>
            <a:r>
              <a:rPr lang="en-US" altLang="zh-CN" sz="2400" b="1" i="1" dirty="0" smtClean="0">
                <a:solidFill>
                  <a:srgbClr val="C00000"/>
                </a:solidFill>
              </a:rPr>
              <a:t>r(r-1)</a:t>
            </a:r>
            <a:r>
              <a:rPr lang="en-US" altLang="zh-CN" sz="2400" b="1" i="1" dirty="0" smtClean="0"/>
              <a:t> to </a:t>
            </a:r>
            <a:r>
              <a:rPr lang="en-US" altLang="zh-CN" sz="2400" b="1" i="1" dirty="0" smtClean="0">
                <a:solidFill>
                  <a:srgbClr val="C00000"/>
                </a:solidFill>
              </a:rPr>
              <a:t>r</a:t>
            </a:r>
            <a:endParaRPr lang="zh-CN" altLang="en-US" sz="2400" b="1" i="1" dirty="0">
              <a:solidFill>
                <a:srgbClr val="C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strVal val="#ppt_w*0.70"/>
                                          </p:val>
                                        </p:tav>
                                        <p:tav tm="100000">
                                          <p:val>
                                            <p:strVal val="#ppt_w"/>
                                          </p:val>
                                        </p:tav>
                                      </p:tavLst>
                                    </p:anim>
                                    <p:anim calcmode="lin" valueType="num">
                                      <p:cBhvr>
                                        <p:cTn id="8" dur="500" fill="hold"/>
                                        <p:tgtEl>
                                          <p:spTgt spid="60"/>
                                        </p:tgtEl>
                                        <p:attrNameLst>
                                          <p:attrName>ppt_h</p:attrName>
                                        </p:attrNameLst>
                                      </p:cBhvr>
                                      <p:tavLst>
                                        <p:tav tm="0">
                                          <p:val>
                                            <p:strVal val="#ppt_h"/>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500"/>
                                        <p:tgtEl>
                                          <p:spTgt spid="1032"/>
                                        </p:tgtEl>
                                      </p:cBhvr>
                                    </p:animEffect>
                                  </p:childTnLst>
                                </p:cTn>
                              </p:par>
                              <p:par>
                                <p:cTn id="15" presetID="1" presetClass="exit" presetSubtype="0" fill="hold" nodeType="withEffect">
                                  <p:stCondLst>
                                    <p:cond delay="0"/>
                                  </p:stCondLst>
                                  <p:childTnLst>
                                    <p:set>
                                      <p:cBhvr>
                                        <p:cTn id="16" dur="1" fill="hold">
                                          <p:stCondLst>
                                            <p:cond delay="0"/>
                                          </p:stCondLst>
                                        </p:cTn>
                                        <p:tgtEl>
                                          <p:spTgt spid="10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 presetClass="exit" presetSubtype="0" fill="hold" nodeType="withEffect">
                                  <p:stCondLst>
                                    <p:cond delay="0"/>
                                  </p:stCondLst>
                                  <p:childTnLst>
                                    <p:set>
                                      <p:cBhvr>
                                        <p:cTn id="23" dur="1" fill="hold">
                                          <p:stCondLst>
                                            <p:cond delay="0"/>
                                          </p:stCondLst>
                                        </p:cTn>
                                        <p:tgtEl>
                                          <p:spTgt spid="10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fade">
                                      <p:cBhvr>
                                        <p:cTn id="28" dur="500"/>
                                        <p:tgtEl>
                                          <p:spTgt spid="10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strVal val="#ppt_w*0.70"/>
                                          </p:val>
                                        </p:tav>
                                        <p:tav tm="100000">
                                          <p:val>
                                            <p:strVal val="#ppt_w"/>
                                          </p:val>
                                        </p:tav>
                                      </p:tavLst>
                                    </p:anim>
                                    <p:anim calcmode="lin" valueType="num">
                                      <p:cBhvr>
                                        <p:cTn id="48" dur="500" fill="hold"/>
                                        <p:tgtEl>
                                          <p:spTgt spid="41"/>
                                        </p:tgtEl>
                                        <p:attrNameLst>
                                          <p:attrName>ppt_h</p:attrName>
                                        </p:attrNameLst>
                                      </p:cBhvr>
                                      <p:tavLst>
                                        <p:tav tm="0">
                                          <p:val>
                                            <p:strVal val="#ppt_h"/>
                                          </p:val>
                                        </p:tav>
                                        <p:tav tm="100000">
                                          <p:val>
                                            <p:strVal val="#ppt_h"/>
                                          </p:val>
                                        </p:tav>
                                      </p:tavLst>
                                    </p:anim>
                                    <p:animEffect transition="in" filter="fade">
                                      <p:cBhvr>
                                        <p:cTn id="49" dur="500"/>
                                        <p:tgtEl>
                                          <p:spTgt spid="41"/>
                                        </p:tgtEl>
                                      </p:cBhvr>
                                    </p:animEffect>
                                  </p:childTnLst>
                                </p:cTn>
                              </p:par>
                            </p:childTnLst>
                          </p:cTn>
                        </p:par>
                        <p:par>
                          <p:cTn id="50" fill="hold">
                            <p:stCondLst>
                              <p:cond delay="500"/>
                            </p:stCondLst>
                            <p:childTnLst>
                              <p:par>
                                <p:cTn id="51" presetID="55" presetClass="entr" presetSubtype="0" fill="hold" nodeType="afterEffect">
                                  <p:stCondLst>
                                    <p:cond delay="0"/>
                                  </p:stCondLst>
                                  <p:childTnLst>
                                    <p:set>
                                      <p:cBhvr>
                                        <p:cTn id="52" dur="1" fill="hold">
                                          <p:stCondLst>
                                            <p:cond delay="0"/>
                                          </p:stCondLst>
                                        </p:cTn>
                                        <p:tgtEl>
                                          <p:spTgt spid="2050"/>
                                        </p:tgtEl>
                                        <p:attrNameLst>
                                          <p:attrName>style.visibility</p:attrName>
                                        </p:attrNameLst>
                                      </p:cBhvr>
                                      <p:to>
                                        <p:strVal val="visible"/>
                                      </p:to>
                                    </p:set>
                                    <p:anim calcmode="lin" valueType="num">
                                      <p:cBhvr>
                                        <p:cTn id="53" dur="500" fill="hold"/>
                                        <p:tgtEl>
                                          <p:spTgt spid="2050"/>
                                        </p:tgtEl>
                                        <p:attrNameLst>
                                          <p:attrName>ppt_w</p:attrName>
                                        </p:attrNameLst>
                                      </p:cBhvr>
                                      <p:tavLst>
                                        <p:tav tm="0">
                                          <p:val>
                                            <p:strVal val="#ppt_w*0.70"/>
                                          </p:val>
                                        </p:tav>
                                        <p:tav tm="100000">
                                          <p:val>
                                            <p:strVal val="#ppt_w"/>
                                          </p:val>
                                        </p:tav>
                                      </p:tavLst>
                                    </p:anim>
                                    <p:anim calcmode="lin" valueType="num">
                                      <p:cBhvr>
                                        <p:cTn id="54" dur="500" fill="hold"/>
                                        <p:tgtEl>
                                          <p:spTgt spid="2050"/>
                                        </p:tgtEl>
                                        <p:attrNameLst>
                                          <p:attrName>ppt_h</p:attrName>
                                        </p:attrNameLst>
                                      </p:cBhvr>
                                      <p:tavLst>
                                        <p:tav tm="0">
                                          <p:val>
                                            <p:strVal val="#ppt_h"/>
                                          </p:val>
                                        </p:tav>
                                        <p:tav tm="100000">
                                          <p:val>
                                            <p:strVal val="#ppt_h"/>
                                          </p:val>
                                        </p:tav>
                                      </p:tavLst>
                                    </p:anim>
                                    <p:animEffect transition="in" filter="fade">
                                      <p:cBhvr>
                                        <p:cTn id="5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45" name="Title 1"/>
          <p:cNvSpPr>
            <a:spLocks noGrp="1"/>
          </p:cNvSpPr>
          <p:nvPr>
            <p:ph type="title"/>
          </p:nvPr>
        </p:nvSpPr>
        <p:spPr>
          <a:xfrm>
            <a:off x="457200" y="152400"/>
            <a:ext cx="8229600" cy="780288"/>
          </a:xfrm>
        </p:spPr>
        <p:txBody>
          <a:bodyPr>
            <a:normAutofit/>
          </a:bodyPr>
          <a:lstStyle/>
          <a:p>
            <a:r>
              <a:rPr lang="en-US" altLang="zh-CN" sz="3600" dirty="0" err="1" smtClean="0">
                <a:solidFill>
                  <a:schemeClr val="tx2">
                    <a:lumMod val="75000"/>
                  </a:schemeClr>
                </a:solidFill>
                <a:latin typeface="MS Reference Sans Serif" pitchFamily="34" charset="0"/>
              </a:rPr>
              <a:t>Lightsync</a:t>
            </a:r>
            <a:r>
              <a:rPr lang="en-US" altLang="zh-CN" sz="3600" dirty="0" smtClean="0">
                <a:solidFill>
                  <a:schemeClr val="tx2">
                    <a:lumMod val="75000"/>
                  </a:schemeClr>
                </a:solidFill>
                <a:latin typeface="MS Reference Sans Serif" pitchFamily="34" charset="0"/>
              </a:rPr>
              <a:t>: CHC Node Failure</a:t>
            </a:r>
            <a:endParaRPr lang="zh-CN" altLang="en-US" sz="3600" dirty="0">
              <a:solidFill>
                <a:schemeClr val="tx2">
                  <a:lumMod val="75000"/>
                </a:schemeClr>
              </a:solidFill>
              <a:latin typeface="MS Reference Sans Serif"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152400" y="2124075"/>
            <a:ext cx="3048827" cy="2981325"/>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3352799" y="2166938"/>
            <a:ext cx="2838665" cy="2938462"/>
          </a:xfrm>
          <a:prstGeom prst="rect">
            <a:avLst/>
          </a:prstGeom>
          <a:noFill/>
          <a:ln w="9525">
            <a:noFill/>
            <a:miter lim="800000"/>
            <a:headEnd/>
            <a:tailEnd/>
          </a:ln>
        </p:spPr>
      </p:pic>
      <p:pic>
        <p:nvPicPr>
          <p:cNvPr id="7172" name="Picture 4"/>
          <p:cNvPicPr>
            <a:picLocks noChangeAspect="1" noChangeArrowheads="1"/>
          </p:cNvPicPr>
          <p:nvPr/>
        </p:nvPicPr>
        <p:blipFill>
          <a:blip r:embed="rId6" cstate="print"/>
          <a:srcRect/>
          <a:stretch>
            <a:fillRect/>
          </a:stretch>
        </p:blipFill>
        <p:spPr bwMode="auto">
          <a:xfrm>
            <a:off x="6324600" y="2286000"/>
            <a:ext cx="2276475" cy="2200275"/>
          </a:xfrm>
          <a:prstGeom prst="rect">
            <a:avLst/>
          </a:prstGeom>
          <a:noFill/>
          <a:ln w="9525">
            <a:noFill/>
            <a:miter lim="800000"/>
            <a:headEnd/>
            <a:tailEnd/>
          </a:ln>
        </p:spPr>
      </p:pic>
      <p:sp>
        <p:nvSpPr>
          <p:cNvPr id="8" name="Rectangle 7"/>
          <p:cNvSpPr/>
          <p:nvPr/>
        </p:nvSpPr>
        <p:spPr>
          <a:xfrm>
            <a:off x="6324600" y="2362200"/>
            <a:ext cx="2209800" cy="2209800"/>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cstate="print"/>
          <a:srcRect/>
          <a:stretch>
            <a:fillRect/>
          </a:stretch>
        </p:blipFill>
        <p:spPr bwMode="auto">
          <a:xfrm>
            <a:off x="6705600" y="4191000"/>
            <a:ext cx="2276475" cy="2200275"/>
          </a:xfrm>
          <a:prstGeom prst="rect">
            <a:avLst/>
          </a:prstGeom>
          <a:noFill/>
          <a:ln w="9525">
            <a:noFill/>
            <a:miter lim="800000"/>
            <a:headEnd/>
            <a:tailEnd/>
          </a:ln>
        </p:spPr>
      </p:pic>
      <p:sp>
        <p:nvSpPr>
          <p:cNvPr id="14" name="Rectangle 13"/>
          <p:cNvSpPr/>
          <p:nvPr/>
        </p:nvSpPr>
        <p:spPr>
          <a:xfrm>
            <a:off x="6705600" y="4191000"/>
            <a:ext cx="2209800" cy="2209800"/>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45" name="Title 1"/>
          <p:cNvSpPr>
            <a:spLocks noGrp="1"/>
          </p:cNvSpPr>
          <p:nvPr>
            <p:ph type="title"/>
          </p:nvPr>
        </p:nvSpPr>
        <p:spPr>
          <a:xfrm>
            <a:off x="457200" y="152400"/>
            <a:ext cx="8229600" cy="780288"/>
          </a:xfrm>
        </p:spPr>
        <p:txBody>
          <a:bodyPr>
            <a:normAutofit/>
          </a:bodyPr>
          <a:lstStyle/>
          <a:p>
            <a:r>
              <a:rPr lang="en-US" altLang="zh-CN" sz="3600" dirty="0" err="1" smtClean="0">
                <a:solidFill>
                  <a:schemeClr val="tx2">
                    <a:lumMod val="75000"/>
                  </a:schemeClr>
                </a:solidFill>
                <a:latin typeface="MS Reference Sans Serif" pitchFamily="34" charset="0"/>
              </a:rPr>
              <a:t>Lightsync</a:t>
            </a:r>
            <a:r>
              <a:rPr lang="en-US" altLang="zh-CN" sz="3600" dirty="0" smtClean="0">
                <a:solidFill>
                  <a:schemeClr val="tx2">
                    <a:lumMod val="75000"/>
                  </a:schemeClr>
                </a:solidFill>
                <a:latin typeface="MS Reference Sans Serif" pitchFamily="34" charset="0"/>
              </a:rPr>
              <a:t>: CHC Disk Full/Failed</a:t>
            </a:r>
            <a:endParaRPr lang="zh-CN" altLang="en-US" sz="3600" dirty="0">
              <a:solidFill>
                <a:schemeClr val="tx2">
                  <a:lumMod val="75000"/>
                </a:schemeClr>
              </a:solidFill>
              <a:latin typeface="MS Reference Sans Serif" pitchFamily="34" charset="0"/>
            </a:endParaRPr>
          </a:p>
        </p:txBody>
      </p:sp>
      <p:pic>
        <p:nvPicPr>
          <p:cNvPr id="8194" name="Picture 2"/>
          <p:cNvPicPr>
            <a:picLocks noChangeAspect="1" noChangeArrowheads="1"/>
          </p:cNvPicPr>
          <p:nvPr/>
        </p:nvPicPr>
        <p:blipFill>
          <a:blip r:embed="rId5" cstate="print"/>
          <a:srcRect/>
          <a:stretch>
            <a:fillRect/>
          </a:stretch>
        </p:blipFill>
        <p:spPr bwMode="auto">
          <a:xfrm>
            <a:off x="0" y="1447800"/>
            <a:ext cx="2505075" cy="2428875"/>
          </a:xfrm>
          <a:prstGeom prst="rect">
            <a:avLst/>
          </a:prstGeom>
          <a:noFill/>
          <a:ln w="9525">
            <a:noFill/>
            <a:miter lim="800000"/>
            <a:headEnd/>
            <a:tailEnd/>
          </a:ln>
        </p:spPr>
      </p:pic>
      <p:pic>
        <p:nvPicPr>
          <p:cNvPr id="8195" name="Picture 3"/>
          <p:cNvPicPr>
            <a:picLocks noChangeAspect="1" noChangeArrowheads="1"/>
          </p:cNvPicPr>
          <p:nvPr/>
        </p:nvPicPr>
        <p:blipFill>
          <a:blip r:embed="rId6" cstate="print"/>
          <a:srcRect/>
          <a:stretch>
            <a:fillRect/>
          </a:stretch>
        </p:blipFill>
        <p:spPr bwMode="auto">
          <a:xfrm>
            <a:off x="2514600" y="1447800"/>
            <a:ext cx="2543175" cy="2457450"/>
          </a:xfrm>
          <a:prstGeom prst="rect">
            <a:avLst/>
          </a:prstGeom>
          <a:noFill/>
          <a:ln w="9525">
            <a:noFill/>
            <a:miter lim="800000"/>
            <a:headEnd/>
            <a:tailEnd/>
          </a:ln>
        </p:spPr>
      </p:pic>
      <p:pic>
        <p:nvPicPr>
          <p:cNvPr id="8196" name="Picture 4"/>
          <p:cNvPicPr>
            <a:picLocks noChangeAspect="1" noChangeArrowheads="1"/>
          </p:cNvPicPr>
          <p:nvPr/>
        </p:nvPicPr>
        <p:blipFill>
          <a:blip r:embed="rId7" cstate="print"/>
          <a:srcRect/>
          <a:stretch>
            <a:fillRect/>
          </a:stretch>
        </p:blipFill>
        <p:spPr bwMode="auto">
          <a:xfrm>
            <a:off x="5410200" y="1447800"/>
            <a:ext cx="2381250" cy="2428875"/>
          </a:xfrm>
          <a:prstGeom prst="rect">
            <a:avLst/>
          </a:prstGeom>
          <a:noFill/>
          <a:ln w="9525">
            <a:noFill/>
            <a:miter lim="800000"/>
            <a:headEnd/>
            <a:tailEnd/>
          </a:ln>
        </p:spPr>
      </p:pic>
      <p:pic>
        <p:nvPicPr>
          <p:cNvPr id="8197" name="Picture 5"/>
          <p:cNvPicPr>
            <a:picLocks noChangeAspect="1" noChangeArrowheads="1"/>
          </p:cNvPicPr>
          <p:nvPr/>
        </p:nvPicPr>
        <p:blipFill>
          <a:blip r:embed="rId8" cstate="print"/>
          <a:srcRect/>
          <a:stretch>
            <a:fillRect/>
          </a:stretch>
        </p:blipFill>
        <p:spPr bwMode="auto">
          <a:xfrm>
            <a:off x="228600" y="4114800"/>
            <a:ext cx="2438400" cy="2676525"/>
          </a:xfrm>
          <a:prstGeom prst="rect">
            <a:avLst/>
          </a:prstGeom>
          <a:noFill/>
          <a:ln w="9525">
            <a:noFill/>
            <a:miter lim="800000"/>
            <a:headEnd/>
            <a:tailEnd/>
          </a:ln>
        </p:spPr>
      </p:pic>
      <p:pic>
        <p:nvPicPr>
          <p:cNvPr id="8198" name="Picture 6"/>
          <p:cNvPicPr>
            <a:picLocks noChangeAspect="1" noChangeArrowheads="1"/>
          </p:cNvPicPr>
          <p:nvPr/>
        </p:nvPicPr>
        <p:blipFill>
          <a:blip r:embed="rId9" cstate="print"/>
          <a:srcRect/>
          <a:stretch>
            <a:fillRect/>
          </a:stretch>
        </p:blipFill>
        <p:spPr bwMode="auto">
          <a:xfrm>
            <a:off x="3200400" y="4387615"/>
            <a:ext cx="2514600" cy="2317985"/>
          </a:xfrm>
          <a:prstGeom prst="rect">
            <a:avLst/>
          </a:prstGeom>
          <a:noFill/>
          <a:ln w="9525">
            <a:noFill/>
            <a:miter lim="800000"/>
            <a:headEnd/>
            <a:tailEnd/>
          </a:ln>
        </p:spPr>
      </p:pic>
      <p:sp>
        <p:nvSpPr>
          <p:cNvPr id="13" name="Oval 12"/>
          <p:cNvSpPr/>
          <p:nvPr/>
        </p:nvSpPr>
        <p:spPr>
          <a:xfrm>
            <a:off x="4114800" y="2667000"/>
            <a:ext cx="457200"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Oval 14"/>
          <p:cNvSpPr/>
          <p:nvPr/>
        </p:nvSpPr>
        <p:spPr>
          <a:xfrm>
            <a:off x="5562600" y="1295400"/>
            <a:ext cx="1295400" cy="762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7"/>
                                        </p:tgtEl>
                                        <p:attrNameLst>
                                          <p:attrName>style.visibility</p:attrName>
                                        </p:attrNameLst>
                                      </p:cBhvr>
                                      <p:to>
                                        <p:strVal val="visible"/>
                                      </p:to>
                                    </p:set>
                                    <p:animEffect transition="in" filter="fade">
                                      <p:cBhvr>
                                        <p:cTn id="36" dur="500"/>
                                        <p:tgtEl>
                                          <p:spTgt spid="819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198"/>
                                        </p:tgtEl>
                                        <p:attrNameLst>
                                          <p:attrName>style.visibility</p:attrName>
                                        </p:attrNameLst>
                                      </p:cBhvr>
                                      <p:to>
                                        <p:strVal val="visible"/>
                                      </p:to>
                                    </p:set>
                                    <p:animEffect transition="in" filter="fade">
                                      <p:cBhvr>
                                        <p:cTn id="41"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29</a:t>
            </a:fld>
            <a:endParaRPr lang="zh-CN" altLang="en-US"/>
          </a:p>
        </p:txBody>
      </p:sp>
      <p:sp>
        <p:nvSpPr>
          <p:cNvPr id="11" name="矩形 10"/>
          <p:cNvSpPr/>
          <p:nvPr/>
        </p:nvSpPr>
        <p:spPr>
          <a:xfrm>
            <a:off x="3365422" y="200834"/>
            <a:ext cx="2273378" cy="769441"/>
          </a:xfrm>
          <a:prstGeom prst="rect">
            <a:avLst/>
          </a:prstGeom>
        </p:spPr>
        <p:txBody>
          <a:bodyPr wrap="none">
            <a:spAutoFit/>
          </a:bodyPr>
          <a:lstStyle/>
          <a:p>
            <a:pPr algn="ctr"/>
            <a:r>
              <a:rPr lang="en-US" altLang="zh-CN" sz="4400" b="1" dirty="0" smtClean="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rPr>
              <a:t>Outline</a:t>
            </a:r>
            <a:endParaRPr lang="zh-CN" altLang="en-US" sz="4400" b="1" dirty="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endParaRPr>
          </a:p>
        </p:txBody>
      </p:sp>
      <p:sp>
        <p:nvSpPr>
          <p:cNvPr id="29" name="文本框 6"/>
          <p:cNvSpPr txBox="1"/>
          <p:nvPr/>
        </p:nvSpPr>
        <p:spPr>
          <a:xfrm>
            <a:off x="990600" y="1194082"/>
            <a:ext cx="7315200" cy="3785652"/>
          </a:xfrm>
          <a:prstGeom prst="rect">
            <a:avLst/>
          </a:prstGeom>
          <a:noFill/>
        </p:spPr>
        <p:txBody>
          <a:bodyPr wrap="square" rtlCol="0">
            <a:spAutoFit/>
          </a:bodyPr>
          <a:lstStyle/>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Background and Motivation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Problem</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Proposed Solution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Evaluation</a:t>
            </a:r>
          </a:p>
        </p:txBody>
      </p:sp>
      <p:sp>
        <p:nvSpPr>
          <p:cNvPr id="58" name="文本框 6"/>
          <p:cNvSpPr txBox="1"/>
          <p:nvPr/>
        </p:nvSpPr>
        <p:spPr>
          <a:xfrm>
            <a:off x="1539281" y="4887401"/>
            <a:ext cx="6006373" cy="909352"/>
          </a:xfrm>
          <a:prstGeom prst="rect">
            <a:avLst/>
          </a:prstGeom>
          <a:noFill/>
        </p:spPr>
        <p:txBody>
          <a:bodyPr wrap="square" rtlCol="0">
            <a:spAutoFit/>
          </a:bodyPr>
          <a:lstStyle/>
          <a:p>
            <a:pPr>
              <a:lnSpc>
                <a:spcPct val="150000"/>
              </a:lnSpc>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40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Summary</a:t>
            </a:r>
            <a:endParaRPr lang="en-US" altLang="zh-CN" sz="4400" b="1" u="sng"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Sun 19"/>
          <p:cNvSpPr/>
          <p:nvPr/>
        </p:nvSpPr>
        <p:spPr>
          <a:xfrm>
            <a:off x="1066800" y="5181600"/>
            <a:ext cx="533400" cy="533400"/>
          </a:xfrm>
          <a:prstGeom prst="sun">
            <a:avLst/>
          </a:prstGeom>
          <a:solidFill>
            <a:schemeClr val="accent1">
              <a:lumMod val="20000"/>
              <a:lumOff val="80000"/>
            </a:schemeClr>
          </a:solidFill>
          <a:ln>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094647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eph-storage.jpg"/>
          <p:cNvPicPr>
            <a:picLocks noChangeAspect="1"/>
          </p:cNvPicPr>
          <p:nvPr/>
        </p:nvPicPr>
        <p:blipFill>
          <a:blip r:embed="rId3" cstate="print"/>
          <a:stretch>
            <a:fillRect/>
          </a:stretch>
        </p:blipFill>
        <p:spPr>
          <a:xfrm>
            <a:off x="5334000" y="5943600"/>
            <a:ext cx="685800" cy="76883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1033" name="AutoShape 9" descr="Image result for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5" name="AutoShape 11" descr="Image result for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7" name="AutoShape 13" descr="Image result for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9" name="AutoShape 15" descr="Image result for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43" name="Group 42"/>
          <p:cNvGrpSpPr/>
          <p:nvPr/>
        </p:nvGrpSpPr>
        <p:grpSpPr>
          <a:xfrm>
            <a:off x="3309938" y="838200"/>
            <a:ext cx="3395662" cy="1076446"/>
            <a:chOff x="3309938" y="838200"/>
            <a:chExt cx="3395662" cy="1076446"/>
          </a:xfrm>
        </p:grpSpPr>
        <p:pic>
          <p:nvPicPr>
            <p:cNvPr id="1027" name="Picture 3"/>
            <p:cNvPicPr>
              <a:picLocks noChangeAspect="1" noChangeArrowheads="1"/>
            </p:cNvPicPr>
            <p:nvPr/>
          </p:nvPicPr>
          <p:blipFill>
            <a:blip r:embed="rId4"/>
            <a:srcRect r="61823" b="769"/>
            <a:stretch>
              <a:fillRect/>
            </a:stretch>
          </p:blipFill>
          <p:spPr bwMode="auto">
            <a:xfrm>
              <a:off x="4224338" y="838200"/>
              <a:ext cx="533401" cy="443927"/>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919538" y="1447800"/>
              <a:ext cx="534505" cy="466846"/>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l="2941" b="2941"/>
            <a:stretch>
              <a:fillRect/>
            </a:stretch>
          </p:blipFill>
          <p:spPr bwMode="auto">
            <a:xfrm>
              <a:off x="4757738" y="1447800"/>
              <a:ext cx="457200" cy="457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138738" y="838200"/>
              <a:ext cx="505536" cy="5334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5367338" y="1371600"/>
              <a:ext cx="609600" cy="444500"/>
            </a:xfrm>
            <a:prstGeom prst="rect">
              <a:avLst/>
            </a:prstGeom>
            <a:noFill/>
            <a:ln w="9525">
              <a:noFill/>
              <a:miter lim="800000"/>
              <a:headEnd/>
              <a:tailEnd/>
            </a:ln>
            <a:effectLst/>
          </p:spPr>
        </p:pic>
        <p:pic>
          <p:nvPicPr>
            <p:cNvPr id="1041" name="Picture 17" descr="http://www.wired.com/images_blogs/business/2009/05/wikipedia-logo-en-big.png"/>
            <p:cNvPicPr>
              <a:picLocks noChangeAspect="1" noChangeArrowheads="1"/>
            </p:cNvPicPr>
            <p:nvPr/>
          </p:nvPicPr>
          <p:blipFill>
            <a:blip r:embed="rId9" cstate="print"/>
            <a:srcRect/>
            <a:stretch>
              <a:fillRect/>
            </a:stretch>
          </p:blipFill>
          <p:spPr bwMode="auto">
            <a:xfrm>
              <a:off x="3309938" y="838200"/>
              <a:ext cx="609600" cy="746729"/>
            </a:xfrm>
            <a:prstGeom prst="rect">
              <a:avLst/>
            </a:prstGeom>
            <a:noFill/>
          </p:spPr>
        </p:pic>
        <p:pic>
          <p:nvPicPr>
            <p:cNvPr id="1042" name="Picture 18"/>
            <p:cNvPicPr>
              <a:picLocks noChangeAspect="1" noChangeArrowheads="1"/>
            </p:cNvPicPr>
            <p:nvPr/>
          </p:nvPicPr>
          <p:blipFill>
            <a:blip r:embed="rId10"/>
            <a:srcRect/>
            <a:stretch>
              <a:fillRect/>
            </a:stretch>
          </p:blipFill>
          <p:spPr bwMode="auto">
            <a:xfrm>
              <a:off x="5748338" y="914400"/>
              <a:ext cx="957262" cy="328674"/>
            </a:xfrm>
            <a:prstGeom prst="rect">
              <a:avLst/>
            </a:prstGeom>
            <a:noFill/>
            <a:ln w="9525">
              <a:noFill/>
              <a:miter lim="800000"/>
              <a:headEnd/>
              <a:tailEnd/>
            </a:ln>
            <a:effectLst/>
          </p:spPr>
        </p:pic>
      </p:grpSp>
      <p:pic>
        <p:nvPicPr>
          <p:cNvPr id="20" name="Picture 22" descr="http://www.gfi.com/blog/wp-content/uploads/2010/05/mail-servers.jpg"/>
          <p:cNvPicPr>
            <a:picLocks noChangeAspect="1" noChangeArrowheads="1"/>
          </p:cNvPicPr>
          <p:nvPr/>
        </p:nvPicPr>
        <p:blipFill>
          <a:blip r:embed="rId11"/>
          <a:srcRect/>
          <a:stretch>
            <a:fillRect/>
          </a:stretch>
        </p:blipFill>
        <p:spPr bwMode="auto">
          <a:xfrm>
            <a:off x="3429000" y="3733800"/>
            <a:ext cx="2971800" cy="2228850"/>
          </a:xfrm>
          <a:prstGeom prst="rect">
            <a:avLst/>
          </a:prstGeom>
          <a:noFill/>
        </p:spPr>
      </p:pic>
      <p:grpSp>
        <p:nvGrpSpPr>
          <p:cNvPr id="44" name="Group 43"/>
          <p:cNvGrpSpPr/>
          <p:nvPr/>
        </p:nvGrpSpPr>
        <p:grpSpPr>
          <a:xfrm>
            <a:off x="3459217" y="2289953"/>
            <a:ext cx="2888951" cy="1287493"/>
            <a:chOff x="3459217" y="2289953"/>
            <a:chExt cx="2888951" cy="1287493"/>
          </a:xfrm>
        </p:grpSpPr>
        <p:pic>
          <p:nvPicPr>
            <p:cNvPr id="1044" name="Picture 20"/>
            <p:cNvPicPr>
              <a:picLocks noChangeAspect="1" noChangeArrowheads="1"/>
            </p:cNvPicPr>
            <p:nvPr/>
          </p:nvPicPr>
          <p:blipFill>
            <a:blip r:embed="rId12"/>
            <a:srcRect/>
            <a:stretch>
              <a:fillRect/>
            </a:stretch>
          </p:blipFill>
          <p:spPr bwMode="auto">
            <a:xfrm>
              <a:off x="4038600" y="2514600"/>
              <a:ext cx="1809750" cy="762000"/>
            </a:xfrm>
            <a:prstGeom prst="rect">
              <a:avLst/>
            </a:prstGeom>
            <a:noFill/>
            <a:ln w="9525">
              <a:noFill/>
              <a:miter lim="800000"/>
              <a:headEnd/>
              <a:tailEnd/>
            </a:ln>
            <a:effectLst/>
          </p:spPr>
        </p:pic>
        <p:sp>
          <p:nvSpPr>
            <p:cNvPr id="21" name="Bent Arrow 20"/>
            <p:cNvSpPr/>
            <p:nvPr/>
          </p:nvSpPr>
          <p:spPr>
            <a:xfrm rot="7260869">
              <a:off x="3593309" y="2155861"/>
              <a:ext cx="1287493" cy="1555678"/>
            </a:xfrm>
            <a:prstGeom prst="bentArrow">
              <a:avLst>
                <a:gd name="adj1" fmla="val 11572"/>
                <a:gd name="adj2" fmla="val 13247"/>
                <a:gd name="adj3" fmla="val 25000"/>
                <a:gd name="adj4" fmla="val 7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Bent Arrow 21"/>
            <p:cNvSpPr/>
            <p:nvPr/>
          </p:nvSpPr>
          <p:spPr>
            <a:xfrm rot="14339131" flipH="1">
              <a:off x="4926584" y="2155861"/>
              <a:ext cx="1287492" cy="1555677"/>
            </a:xfrm>
            <a:prstGeom prst="bentArrow">
              <a:avLst>
                <a:gd name="adj1" fmla="val 10022"/>
                <a:gd name="adj2" fmla="val 14111"/>
                <a:gd name="adj3" fmla="val 25000"/>
                <a:gd name="adj4" fmla="val 7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Right Brace 22"/>
          <p:cNvSpPr/>
          <p:nvPr/>
        </p:nvSpPr>
        <p:spPr>
          <a:xfrm>
            <a:off x="6781800" y="838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4" name="TextBox 23"/>
          <p:cNvSpPr txBox="1"/>
          <p:nvPr/>
        </p:nvSpPr>
        <p:spPr>
          <a:xfrm>
            <a:off x="7010400" y="1143000"/>
            <a:ext cx="1364220" cy="369332"/>
          </a:xfrm>
          <a:prstGeom prst="rect">
            <a:avLst/>
          </a:prstGeom>
          <a:noFill/>
        </p:spPr>
        <p:txBody>
          <a:bodyPr wrap="none" rtlCol="0">
            <a:spAutoFit/>
          </a:bodyPr>
          <a:lstStyle/>
          <a:p>
            <a:r>
              <a:rPr lang="en-US" altLang="zh-CN" b="1" dirty="0" smtClean="0"/>
              <a:t>Applications</a:t>
            </a:r>
            <a:endParaRPr lang="zh-CN" altLang="en-US" b="1" dirty="0"/>
          </a:p>
        </p:txBody>
      </p:sp>
      <p:sp>
        <p:nvSpPr>
          <p:cNvPr id="25" name="Right Brace 24"/>
          <p:cNvSpPr/>
          <p:nvPr/>
        </p:nvSpPr>
        <p:spPr>
          <a:xfrm>
            <a:off x="6781800" y="3886200"/>
            <a:ext cx="2286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6" name="TextBox 25"/>
          <p:cNvSpPr txBox="1"/>
          <p:nvPr/>
        </p:nvSpPr>
        <p:spPr>
          <a:xfrm>
            <a:off x="7061803" y="4419600"/>
            <a:ext cx="1624997" cy="646331"/>
          </a:xfrm>
          <a:prstGeom prst="rect">
            <a:avLst/>
          </a:prstGeom>
          <a:noFill/>
        </p:spPr>
        <p:txBody>
          <a:bodyPr wrap="none" rtlCol="0">
            <a:spAutoFit/>
          </a:bodyPr>
          <a:lstStyle/>
          <a:p>
            <a:r>
              <a:rPr lang="en-US" altLang="zh-CN" b="1" dirty="0" smtClean="0"/>
              <a:t>Storage Cluster</a:t>
            </a:r>
          </a:p>
          <a:p>
            <a:r>
              <a:rPr lang="en-US" altLang="zh-CN" b="1" dirty="0" smtClean="0"/>
              <a:t>Or Datacenter</a:t>
            </a:r>
            <a:endParaRPr lang="zh-CN" altLang="en-US" b="1" dirty="0"/>
          </a:p>
        </p:txBody>
      </p:sp>
      <p:sp>
        <p:nvSpPr>
          <p:cNvPr id="28" name="Right Brace 27"/>
          <p:cNvSpPr/>
          <p:nvPr/>
        </p:nvSpPr>
        <p:spPr>
          <a:xfrm>
            <a:off x="6781800" y="2286000"/>
            <a:ext cx="228600" cy="1295400"/>
          </a:xfrm>
          <a:prstGeom prst="rightBrace">
            <a:avLst/>
          </a:prstGeom>
          <a:ln>
            <a:prstDash val="dashDot"/>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zh-CN" altLang="en-US"/>
          </a:p>
        </p:txBody>
      </p:sp>
      <p:sp>
        <p:nvSpPr>
          <p:cNvPr id="29" name="TextBox 28"/>
          <p:cNvSpPr txBox="1"/>
          <p:nvPr/>
        </p:nvSpPr>
        <p:spPr>
          <a:xfrm>
            <a:off x="7010400" y="2743200"/>
            <a:ext cx="1611339" cy="369332"/>
          </a:xfrm>
          <a:prstGeom prst="rect">
            <a:avLst/>
          </a:prstGeom>
          <a:noFill/>
        </p:spPr>
        <p:txBody>
          <a:bodyPr wrap="none" rtlCol="0">
            <a:spAutoFit/>
          </a:bodyPr>
          <a:lstStyle/>
          <a:p>
            <a:r>
              <a:rPr lang="en-US" altLang="zh-CN" b="1" dirty="0" smtClean="0">
                <a:solidFill>
                  <a:schemeClr val="accent4">
                    <a:lumMod val="75000"/>
                  </a:schemeClr>
                </a:solidFill>
              </a:rPr>
              <a:t>HTTP/REST API</a:t>
            </a:r>
            <a:endParaRPr lang="zh-CN" altLang="en-US" b="1" dirty="0">
              <a:solidFill>
                <a:schemeClr val="accent4">
                  <a:lumMod val="75000"/>
                </a:schemeClr>
              </a:solidFill>
            </a:endParaRPr>
          </a:p>
        </p:txBody>
      </p:sp>
      <p:sp>
        <p:nvSpPr>
          <p:cNvPr id="30" name="TextBox 29"/>
          <p:cNvSpPr txBox="1"/>
          <p:nvPr/>
        </p:nvSpPr>
        <p:spPr>
          <a:xfrm>
            <a:off x="1905000" y="39469"/>
            <a:ext cx="5799536"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sz="3600" dirty="0" smtClean="0">
                <a:solidFill>
                  <a:schemeClr val="tx2">
                    <a:lumMod val="75000"/>
                  </a:schemeClr>
                </a:solidFill>
                <a:latin typeface="MS Reference Sans Serif" pitchFamily="34" charset="0"/>
              </a:rPr>
              <a:t>Object Storage Systems</a:t>
            </a:r>
            <a:endParaRPr lang="zh-CN" altLang="en-US" sz="3600" dirty="0">
              <a:solidFill>
                <a:schemeClr val="tx2">
                  <a:lumMod val="75000"/>
                </a:schemeClr>
              </a:solidFill>
              <a:latin typeface="MS Reference Sans Serif" pitchFamily="34" charset="0"/>
            </a:endParaRPr>
          </a:p>
        </p:txBody>
      </p:sp>
      <p:pic>
        <p:nvPicPr>
          <p:cNvPr id="31" name="Picture 30" descr="riakcs-sm.png"/>
          <p:cNvPicPr>
            <a:picLocks noChangeAspect="1"/>
          </p:cNvPicPr>
          <p:nvPr/>
        </p:nvPicPr>
        <p:blipFill>
          <a:blip r:embed="rId13" cstate="print"/>
          <a:stretch>
            <a:fillRect/>
          </a:stretch>
        </p:blipFill>
        <p:spPr>
          <a:xfrm>
            <a:off x="2286000" y="5680710"/>
            <a:ext cx="1143000" cy="415290"/>
          </a:xfrm>
          <a:prstGeom prst="rect">
            <a:avLst/>
          </a:prstGeom>
        </p:spPr>
      </p:pic>
      <p:pic>
        <p:nvPicPr>
          <p:cNvPr id="34" name="Picture 33" descr="Amazon-S3.png"/>
          <p:cNvPicPr>
            <a:picLocks noChangeAspect="1"/>
          </p:cNvPicPr>
          <p:nvPr/>
        </p:nvPicPr>
        <p:blipFill>
          <a:blip r:embed="rId14" cstate="print"/>
          <a:stretch>
            <a:fillRect/>
          </a:stretch>
        </p:blipFill>
        <p:spPr>
          <a:xfrm>
            <a:off x="1362711" y="4979689"/>
            <a:ext cx="1913889" cy="582911"/>
          </a:xfrm>
          <a:prstGeom prst="rect">
            <a:avLst/>
          </a:prstGeom>
        </p:spPr>
      </p:pic>
      <p:pic>
        <p:nvPicPr>
          <p:cNvPr id="35" name="Picture 34" descr="glusterfs.png"/>
          <p:cNvPicPr>
            <a:picLocks noChangeAspect="1"/>
          </p:cNvPicPr>
          <p:nvPr/>
        </p:nvPicPr>
        <p:blipFill>
          <a:blip r:embed="rId15" cstate="print"/>
          <a:stretch>
            <a:fillRect/>
          </a:stretch>
        </p:blipFill>
        <p:spPr>
          <a:xfrm>
            <a:off x="5943599" y="5715000"/>
            <a:ext cx="675559" cy="533400"/>
          </a:xfrm>
          <a:prstGeom prst="rect">
            <a:avLst/>
          </a:prstGeom>
        </p:spPr>
      </p:pic>
      <p:pic>
        <p:nvPicPr>
          <p:cNvPr id="36" name="Picture 35" descr="scality.jpg"/>
          <p:cNvPicPr>
            <a:picLocks noChangeAspect="1"/>
          </p:cNvPicPr>
          <p:nvPr/>
        </p:nvPicPr>
        <p:blipFill>
          <a:blip r:embed="rId16" cstate="print"/>
          <a:stretch>
            <a:fillRect/>
          </a:stretch>
        </p:blipFill>
        <p:spPr>
          <a:xfrm>
            <a:off x="2209800" y="6104466"/>
            <a:ext cx="1219200" cy="372534"/>
          </a:xfrm>
          <a:prstGeom prst="rect">
            <a:avLst/>
          </a:prstGeom>
        </p:spPr>
      </p:pic>
      <p:pic>
        <p:nvPicPr>
          <p:cNvPr id="1047" name="Picture 23"/>
          <p:cNvPicPr>
            <a:picLocks noChangeAspect="1" noChangeArrowheads="1"/>
          </p:cNvPicPr>
          <p:nvPr/>
        </p:nvPicPr>
        <p:blipFill>
          <a:blip r:embed="rId17"/>
          <a:srcRect/>
          <a:stretch>
            <a:fillRect/>
          </a:stretch>
        </p:blipFill>
        <p:spPr bwMode="auto">
          <a:xfrm>
            <a:off x="3390900" y="6096000"/>
            <a:ext cx="2019300" cy="428625"/>
          </a:xfrm>
          <a:prstGeom prst="rect">
            <a:avLst/>
          </a:prstGeom>
          <a:noFill/>
          <a:ln w="9525">
            <a:noFill/>
            <a:miter lim="800000"/>
            <a:headEnd/>
            <a:tailEnd/>
          </a:ln>
          <a:effectLst/>
        </p:spPr>
      </p:pic>
      <p:pic>
        <p:nvPicPr>
          <p:cNvPr id="38" name="Picture 37" descr="object.jpg"/>
          <p:cNvPicPr>
            <a:picLocks noChangeAspect="1"/>
          </p:cNvPicPr>
          <p:nvPr/>
        </p:nvPicPr>
        <p:blipFill>
          <a:blip r:embed="rId18" cstate="print"/>
          <a:stretch>
            <a:fillRect/>
          </a:stretch>
        </p:blipFill>
        <p:spPr>
          <a:xfrm>
            <a:off x="228600" y="990600"/>
            <a:ext cx="2286000" cy="1683532"/>
          </a:xfrm>
          <a:prstGeom prst="rect">
            <a:avLst/>
          </a:prstGeom>
        </p:spPr>
      </p:pic>
      <p:sp>
        <p:nvSpPr>
          <p:cNvPr id="39" name="TextBox 38"/>
          <p:cNvSpPr txBox="1"/>
          <p:nvPr/>
        </p:nvSpPr>
        <p:spPr>
          <a:xfrm>
            <a:off x="2590800" y="1905000"/>
            <a:ext cx="5329857"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CN" sz="1600" b="1" dirty="0" smtClean="0"/>
              <a:t>PUT http://example.com/v1/account/container/new_object</a:t>
            </a:r>
            <a:endParaRPr lang="zh-CN" altLang="en-US" sz="1600" b="1" dirty="0"/>
          </a:p>
        </p:txBody>
      </p:sp>
      <p:sp>
        <p:nvSpPr>
          <p:cNvPr id="41" name="Rounded Rectangular Callout 40"/>
          <p:cNvSpPr/>
          <p:nvPr/>
        </p:nvSpPr>
        <p:spPr>
          <a:xfrm>
            <a:off x="152400" y="3429000"/>
            <a:ext cx="2438400" cy="841248"/>
          </a:xfrm>
          <a:prstGeom prst="wedgeRoundRectCallout">
            <a:avLst>
              <a:gd name="adj1" fmla="val 42967"/>
              <a:gd name="adj2" fmla="val 153730"/>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~3,500,000,000 </a:t>
            </a:r>
            <a:r>
              <a:rPr lang="en-US" altLang="zh-CN" dirty="0" smtClean="0">
                <a:solidFill>
                  <a:schemeClr val="tx1"/>
                </a:solidFill>
              </a:rPr>
              <a:t>Objects created/day</a:t>
            </a:r>
            <a:endParaRPr lang="zh-CN" altLang="en-US" dirty="0">
              <a:solidFill>
                <a:schemeClr val="tx1"/>
              </a:solidFill>
            </a:endParaRPr>
          </a:p>
        </p:txBody>
      </p:sp>
      <p:pic>
        <p:nvPicPr>
          <p:cNvPr id="32" name="Picture 31"/>
          <p:cNvPicPr>
            <a:picLocks noChangeAspect="1" noChangeArrowheads="1"/>
          </p:cNvPicPr>
          <p:nvPr/>
        </p:nvPicPr>
        <p:blipFill>
          <a:blip r:embed="rId19" cstate="print"/>
          <a:srcRect/>
          <a:stretch>
            <a:fillRect/>
          </a:stretch>
        </p:blipFill>
        <p:spPr bwMode="auto">
          <a:xfrm>
            <a:off x="2668858" y="4114800"/>
            <a:ext cx="836342"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lide(fromBottom)">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Bottom)">
                                      <p:cBhvr>
                                        <p:cTn id="36" dur="500"/>
                                        <p:tgtEl>
                                          <p:spTgt spid="35"/>
                                        </p:tgtEl>
                                      </p:cBhvr>
                                    </p:animEffect>
                                  </p:childTnLst>
                                </p:cTn>
                              </p:par>
                              <p:par>
                                <p:cTn id="37" presetID="1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slide(fromBottom)">
                                      <p:cBhvr>
                                        <p:cTn id="39" dur="500"/>
                                        <p:tgtEl>
                                          <p:spTgt spid="33"/>
                                        </p:tgtEl>
                                      </p:cBhvr>
                                    </p:animEffect>
                                  </p:childTnLst>
                                </p:cTn>
                              </p:par>
                              <p:par>
                                <p:cTn id="40" presetID="12" presetClass="entr" presetSubtype="4" fill="hold" nodeType="withEffect">
                                  <p:stCondLst>
                                    <p:cond delay="0"/>
                                  </p:stCondLst>
                                  <p:childTnLst>
                                    <p:set>
                                      <p:cBhvr>
                                        <p:cTn id="41" dur="1" fill="hold">
                                          <p:stCondLst>
                                            <p:cond delay="0"/>
                                          </p:stCondLst>
                                        </p:cTn>
                                        <p:tgtEl>
                                          <p:spTgt spid="1047"/>
                                        </p:tgtEl>
                                        <p:attrNameLst>
                                          <p:attrName>style.visibility</p:attrName>
                                        </p:attrNameLst>
                                      </p:cBhvr>
                                      <p:to>
                                        <p:strVal val="visible"/>
                                      </p:to>
                                    </p:set>
                                    <p:animEffect transition="in" filter="slide(fromBottom)">
                                      <p:cBhvr>
                                        <p:cTn id="42" dur="500"/>
                                        <p:tgtEl>
                                          <p:spTgt spid="1047"/>
                                        </p:tgtEl>
                                      </p:cBhvr>
                                    </p:animEffect>
                                  </p:childTnLst>
                                </p:cTn>
                              </p:par>
                              <p:par>
                                <p:cTn id="43" presetID="12" presetClass="entr" presetSubtype="4"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slide(fromBottom)">
                                      <p:cBhvr>
                                        <p:cTn id="45" dur="500"/>
                                        <p:tgtEl>
                                          <p:spTgt spid="36"/>
                                        </p:tgtEl>
                                      </p:cBhvr>
                                    </p:animEffect>
                                  </p:childTnLst>
                                </p:cTn>
                              </p:par>
                              <p:par>
                                <p:cTn id="46" presetID="12" presetClass="entr" presetSubtype="4"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par>
                                <p:cTn id="49" presetID="1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lide(fromBottom)">
                                      <p:cBhvr>
                                        <p:cTn id="51" dur="500"/>
                                        <p:tgtEl>
                                          <p:spTgt spid="34"/>
                                        </p:tgtEl>
                                      </p:cBhvr>
                                    </p:animEffect>
                                  </p:childTnLst>
                                </p:cTn>
                              </p:par>
                              <p:par>
                                <p:cTn id="52" presetID="12" presetClass="entr" presetSubtype="4"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slide(fromBottom)">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linds(horizontal)">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8" grpId="0" animBg="1"/>
      <p:bldP spid="29" grpId="0"/>
      <p:bldP spid="39" grpId="0" animBg="1"/>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altLang="zh-CN" sz="3600" dirty="0" smtClean="0">
                <a:solidFill>
                  <a:schemeClr val="tx2">
                    <a:lumMod val="75000"/>
                  </a:schemeClr>
                </a:solidFill>
                <a:latin typeface="MS Reference Sans Serif" pitchFamily="34" charset="0"/>
              </a:rPr>
              <a:t>Evaluation: Sync Delay</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16" name="TextBox 15"/>
          <p:cNvSpPr txBox="1"/>
          <p:nvPr/>
        </p:nvSpPr>
        <p:spPr>
          <a:xfrm>
            <a:off x="5748136" y="1226403"/>
            <a:ext cx="3014864" cy="707886"/>
          </a:xfrm>
          <a:prstGeom prst="rect">
            <a:avLst/>
          </a:prstGeom>
          <a:effectLst>
            <a:glow rad="63500">
              <a:schemeClr val="accent6">
                <a:satMod val="175000"/>
                <a:alpha val="40000"/>
              </a:schemeClr>
            </a:glow>
            <a:softEdge rad="31750"/>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sz="2000" b="1" dirty="0" smtClean="0"/>
              <a:t>Replicas already in Sync</a:t>
            </a:r>
          </a:p>
          <a:p>
            <a:r>
              <a:rPr lang="en-US" altLang="zh-CN" sz="2000" b="1" dirty="0" smtClean="0"/>
              <a:t>(just checking consistency)</a:t>
            </a:r>
            <a:endParaRPr lang="zh-CN" altLang="en-US" sz="2000" b="1" dirty="0"/>
          </a:p>
        </p:txBody>
      </p:sp>
      <p:pic>
        <p:nvPicPr>
          <p:cNvPr id="1026" name="Picture 2"/>
          <p:cNvPicPr>
            <a:picLocks noChangeAspect="1" noChangeArrowheads="1"/>
          </p:cNvPicPr>
          <p:nvPr/>
        </p:nvPicPr>
        <p:blipFill>
          <a:blip r:embed="rId3"/>
          <a:srcRect/>
          <a:stretch>
            <a:fillRect/>
          </a:stretch>
        </p:blipFill>
        <p:spPr bwMode="auto">
          <a:xfrm>
            <a:off x="76200" y="2286000"/>
            <a:ext cx="5856821" cy="3810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572250" y="2438400"/>
            <a:ext cx="2266950" cy="1745412"/>
          </a:xfrm>
          <a:prstGeom prst="rect">
            <a:avLst/>
          </a:prstGeom>
          <a:noFill/>
          <a:ln w="9525">
            <a:noFill/>
            <a:miter lim="800000"/>
            <a:headEnd/>
            <a:tailEnd/>
          </a:ln>
          <a:effectLst/>
        </p:spPr>
      </p:pic>
      <p:cxnSp>
        <p:nvCxnSpPr>
          <p:cNvPr id="11" name="Straight Connector 10"/>
          <p:cNvCxnSpPr/>
          <p:nvPr/>
        </p:nvCxnSpPr>
        <p:spPr>
          <a:xfrm>
            <a:off x="5562600" y="5029200"/>
            <a:ext cx="762000" cy="1588"/>
          </a:xfrm>
          <a:prstGeom prst="line">
            <a:avLst/>
          </a:prstGeom>
          <a:ln w="28575">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5562600" y="5181600"/>
            <a:ext cx="762000" cy="1588"/>
          </a:xfrm>
          <a:prstGeom prst="line">
            <a:avLst/>
          </a:prstGeom>
          <a:ln w="28575">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rot="5400000">
            <a:off x="6096000" y="5105400"/>
            <a:ext cx="152400" cy="1588"/>
          </a:xfrm>
          <a:prstGeom prst="line">
            <a:avLst/>
          </a:prstGeom>
          <a:ln w="28575">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rot="5400000" flipH="1" flipV="1">
            <a:off x="6057900" y="5295900"/>
            <a:ext cx="228600" cy="1588"/>
          </a:xfrm>
          <a:prstGeom prst="straightConnector1">
            <a:avLst/>
          </a:prstGeom>
          <a:ln w="28575">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rot="5400000">
            <a:off x="5980906" y="4838700"/>
            <a:ext cx="381794" cy="794"/>
          </a:xfrm>
          <a:prstGeom prst="straightConnector1">
            <a:avLst/>
          </a:prstGeom>
          <a:ln w="28575">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rot="16200000">
            <a:off x="5416854" y="3768139"/>
            <a:ext cx="1515158" cy="461665"/>
          </a:xfrm>
          <a:prstGeom prst="rect">
            <a:avLst/>
          </a:prstGeom>
          <a:noFill/>
        </p:spPr>
        <p:txBody>
          <a:bodyPr wrap="none" rtlCol="0">
            <a:spAutoFit/>
          </a:bodyPr>
          <a:lstStyle/>
          <a:p>
            <a:r>
              <a:rPr lang="en-US" altLang="zh-CN" sz="2400" b="1" dirty="0" smtClean="0">
                <a:solidFill>
                  <a:srgbClr val="C00000"/>
                </a:solidFill>
              </a:rPr>
              <a:t> ~2.21 min</a:t>
            </a:r>
            <a:endParaRPr lang="zh-CN" altLang="en-US" sz="2400" b="1" dirty="0">
              <a:solidFill>
                <a:srgbClr val="C00000"/>
              </a:solidFill>
            </a:endParaRPr>
          </a:p>
        </p:txBody>
      </p:sp>
      <p:cxnSp>
        <p:nvCxnSpPr>
          <p:cNvPr id="26" name="Straight Arrow Connector 25"/>
          <p:cNvCxnSpPr/>
          <p:nvPr/>
        </p:nvCxnSpPr>
        <p:spPr>
          <a:xfrm rot="5400000">
            <a:off x="4990306" y="4610100"/>
            <a:ext cx="1143794" cy="7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5066506" y="3009106"/>
            <a:ext cx="990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7750" y="3581400"/>
            <a:ext cx="1670650" cy="461665"/>
          </a:xfrm>
          <a:prstGeom prst="rect">
            <a:avLst/>
          </a:prstGeom>
          <a:noFill/>
        </p:spPr>
        <p:txBody>
          <a:bodyPr wrap="none" rtlCol="0">
            <a:spAutoFit/>
          </a:bodyPr>
          <a:lstStyle/>
          <a:p>
            <a:r>
              <a:rPr lang="en-US" altLang="zh-CN" sz="2400" b="1" dirty="0" smtClean="0">
                <a:solidFill>
                  <a:srgbClr val="C00000"/>
                </a:solidFill>
              </a:rPr>
              <a:t> ~48.23 min</a:t>
            </a:r>
            <a:endParaRPr lang="zh-CN" altLang="en-US" sz="24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altLang="zh-CN" sz="3600" dirty="0" smtClean="0">
                <a:solidFill>
                  <a:schemeClr val="tx2">
                    <a:lumMod val="75000"/>
                  </a:schemeClr>
                </a:solidFill>
                <a:latin typeface="MS Reference Sans Serif" pitchFamily="34" charset="0"/>
              </a:rPr>
              <a:t>Evaluation: Network Traffic</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16" name="TextBox 15"/>
          <p:cNvSpPr txBox="1"/>
          <p:nvPr/>
        </p:nvSpPr>
        <p:spPr>
          <a:xfrm>
            <a:off x="5748136" y="1226403"/>
            <a:ext cx="3014864" cy="707886"/>
          </a:xfrm>
          <a:prstGeom prst="rect">
            <a:avLst/>
          </a:prstGeom>
          <a:effectLst>
            <a:glow rad="63500">
              <a:schemeClr val="accent6">
                <a:satMod val="175000"/>
                <a:alpha val="40000"/>
              </a:schemeClr>
            </a:glow>
            <a:softEdge rad="31750"/>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sz="2000" b="1" dirty="0" smtClean="0"/>
              <a:t>Replicas already in Sync</a:t>
            </a:r>
          </a:p>
          <a:p>
            <a:r>
              <a:rPr lang="en-US" altLang="zh-CN" sz="2000" b="1" dirty="0" smtClean="0"/>
              <a:t>(just checking consistency)</a:t>
            </a:r>
            <a:endParaRPr lang="zh-CN" altLang="en-US" sz="2000" b="1" dirty="0"/>
          </a:p>
        </p:txBody>
      </p:sp>
      <p:pic>
        <p:nvPicPr>
          <p:cNvPr id="2050" name="Picture 2"/>
          <p:cNvPicPr>
            <a:picLocks noChangeAspect="1" noChangeArrowheads="1"/>
          </p:cNvPicPr>
          <p:nvPr/>
        </p:nvPicPr>
        <p:blipFill>
          <a:blip r:embed="rId3"/>
          <a:srcRect/>
          <a:stretch>
            <a:fillRect/>
          </a:stretch>
        </p:blipFill>
        <p:spPr bwMode="auto">
          <a:xfrm>
            <a:off x="152400" y="2242832"/>
            <a:ext cx="5767387" cy="4081768"/>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6572250" y="2438400"/>
            <a:ext cx="2266950" cy="1745412"/>
          </a:xfrm>
          <a:prstGeom prst="rect">
            <a:avLst/>
          </a:prstGeom>
          <a:noFill/>
          <a:ln w="9525">
            <a:noFill/>
            <a:miter lim="800000"/>
            <a:headEnd/>
            <a:tailEnd/>
          </a:ln>
          <a:effectLst/>
        </p:spPr>
      </p:pic>
      <p:cxnSp>
        <p:nvCxnSpPr>
          <p:cNvPr id="8" name="Straight Connector 7"/>
          <p:cNvCxnSpPr/>
          <p:nvPr/>
        </p:nvCxnSpPr>
        <p:spPr>
          <a:xfrm>
            <a:off x="5562600" y="4799806"/>
            <a:ext cx="762000" cy="1588"/>
          </a:xfrm>
          <a:prstGeom prst="line">
            <a:avLst/>
          </a:prstGeom>
          <a:ln w="28575">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5562600" y="5180806"/>
            <a:ext cx="762000" cy="1588"/>
          </a:xfrm>
          <a:prstGeom prst="line">
            <a:avLst/>
          </a:prstGeom>
          <a:ln w="28575">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rot="5400000">
            <a:off x="5980906" y="4990306"/>
            <a:ext cx="381794" cy="794"/>
          </a:xfrm>
          <a:prstGeom prst="line">
            <a:avLst/>
          </a:prstGeom>
          <a:ln w="28575">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5400000" flipH="1" flipV="1">
            <a:off x="6057900" y="5295106"/>
            <a:ext cx="228600" cy="1588"/>
          </a:xfrm>
          <a:prstGeom prst="straightConnector1">
            <a:avLst/>
          </a:prstGeom>
          <a:ln w="28575">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rot="5400000">
            <a:off x="5980906" y="4608512"/>
            <a:ext cx="381794" cy="794"/>
          </a:xfrm>
          <a:prstGeom prst="straightConnector1">
            <a:avLst/>
          </a:prstGeom>
          <a:ln w="28575">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rot="16200000">
            <a:off x="5481775" y="3572309"/>
            <a:ext cx="1385316" cy="461665"/>
          </a:xfrm>
          <a:prstGeom prst="rect">
            <a:avLst/>
          </a:prstGeom>
          <a:noFill/>
        </p:spPr>
        <p:txBody>
          <a:bodyPr wrap="none" rtlCol="0">
            <a:spAutoFit/>
          </a:bodyPr>
          <a:lstStyle/>
          <a:p>
            <a:r>
              <a:rPr lang="en-US" altLang="zh-CN" sz="2400" b="1" dirty="0" smtClean="0">
                <a:solidFill>
                  <a:srgbClr val="C00000"/>
                </a:solidFill>
              </a:rPr>
              <a:t> ~181 MB</a:t>
            </a:r>
            <a:endParaRPr lang="zh-CN" altLang="en-US" sz="2400" b="1" dirty="0">
              <a:solidFill>
                <a:srgbClr val="C00000"/>
              </a:solidFill>
            </a:endParaRPr>
          </a:p>
        </p:txBody>
      </p:sp>
      <p:cxnSp>
        <p:nvCxnSpPr>
          <p:cNvPr id="14" name="Straight Arrow Connector 13"/>
          <p:cNvCxnSpPr/>
          <p:nvPr/>
        </p:nvCxnSpPr>
        <p:spPr>
          <a:xfrm rot="5400000">
            <a:off x="4914106" y="4533900"/>
            <a:ext cx="1296194" cy="7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5066506" y="2932907"/>
            <a:ext cx="990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7750" y="3429000"/>
            <a:ext cx="1540806" cy="461665"/>
          </a:xfrm>
          <a:prstGeom prst="rect">
            <a:avLst/>
          </a:prstGeom>
          <a:noFill/>
        </p:spPr>
        <p:txBody>
          <a:bodyPr wrap="none" rtlCol="0">
            <a:spAutoFit/>
          </a:bodyPr>
          <a:lstStyle/>
          <a:p>
            <a:r>
              <a:rPr lang="en-US" altLang="zh-CN" sz="2400" b="1" dirty="0" smtClean="0">
                <a:solidFill>
                  <a:srgbClr val="C00000"/>
                </a:solidFill>
              </a:rPr>
              <a:t> ~1354 MB</a:t>
            </a:r>
            <a:endParaRPr lang="zh-CN" altLang="en-US" sz="2400" b="1" dirty="0">
              <a:solidFill>
                <a:srgbClr val="C00000"/>
              </a:solidFill>
            </a:endParaRPr>
          </a:p>
        </p:txBody>
      </p:sp>
      <p:sp>
        <p:nvSpPr>
          <p:cNvPr id="23" name="Flowchart: Alternate Process 22"/>
          <p:cNvSpPr/>
          <p:nvPr/>
        </p:nvSpPr>
        <p:spPr>
          <a:xfrm>
            <a:off x="228600" y="1219200"/>
            <a:ext cx="5105400" cy="838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Network Overflow </a:t>
            </a:r>
            <a:r>
              <a:rPr lang="en-US" altLang="zh-CN" dirty="0" smtClean="0"/>
              <a:t>* </a:t>
            </a:r>
            <a:r>
              <a:rPr lang="en-US" altLang="zh-CN" b="1" dirty="0" smtClean="0"/>
              <a:t>Total Node Number</a:t>
            </a:r>
            <a:r>
              <a:rPr lang="en-US" altLang="zh-CN" dirty="0" smtClean="0"/>
              <a:t> = </a:t>
            </a:r>
            <a:r>
              <a:rPr lang="en-US" altLang="zh-CN" b="1" dirty="0" smtClean="0"/>
              <a:t>Overall</a:t>
            </a:r>
          </a:p>
          <a:p>
            <a:pPr algn="ctr"/>
            <a:r>
              <a:rPr lang="en-US" altLang="zh-CN" b="1" dirty="0" smtClean="0">
                <a:solidFill>
                  <a:srgbClr val="C00000"/>
                </a:solidFill>
              </a:rPr>
              <a:t>~7835 MB </a:t>
            </a:r>
            <a:r>
              <a:rPr lang="en-US" altLang="zh-CN" b="1" dirty="0" smtClean="0">
                <a:solidFill>
                  <a:schemeClr val="tx1"/>
                </a:solidFill>
              </a:rPr>
              <a:t>VS</a:t>
            </a:r>
            <a:r>
              <a:rPr lang="en-US" altLang="zh-CN" b="1" dirty="0" smtClean="0">
                <a:solidFill>
                  <a:srgbClr val="C00000"/>
                </a:solidFill>
              </a:rPr>
              <a:t> ~1060 MB</a:t>
            </a:r>
            <a:r>
              <a:rPr lang="en-US" altLang="zh-CN" b="1" dirty="0" smtClean="0"/>
              <a:t> (r=5, n=4M)</a:t>
            </a:r>
            <a:endParaRPr lang="zh-CN" altLang="en-US" b="1" dirty="0"/>
          </a:p>
        </p:txBody>
      </p:sp>
      <p:sp>
        <p:nvSpPr>
          <p:cNvPr id="18" name="Down Arrow 17"/>
          <p:cNvSpPr/>
          <p:nvPr/>
        </p:nvSpPr>
        <p:spPr>
          <a:xfrm flipV="1">
            <a:off x="4191000" y="6019800"/>
            <a:ext cx="1524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4419600" y="6248400"/>
            <a:ext cx="1447800" cy="533400"/>
          </a:xfrm>
          <a:prstGeom prst="rect">
            <a:avLst/>
          </a:prstGeom>
          <a:noFill/>
          <a:ln>
            <a:solidFill>
              <a:srgbClr val="FF0000"/>
            </a:solid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400" b="1" dirty="0" err="1" smtClean="0"/>
              <a:t>N</a:t>
            </a:r>
            <a:r>
              <a:rPr lang="en-US" altLang="zh-CN" sz="2400" b="1" baseline="-25000" dirty="0" err="1" smtClean="0"/>
              <a:t>p</a:t>
            </a:r>
            <a:r>
              <a:rPr lang="en-US" altLang="zh-CN" sz="2400" b="1" dirty="0" smtClean="0"/>
              <a:t> = 2</a:t>
            </a:r>
            <a:r>
              <a:rPr lang="en-US" altLang="zh-CN" sz="2400" b="1" baseline="30000" dirty="0" smtClean="0"/>
              <a:t>18</a:t>
            </a:r>
            <a:r>
              <a:rPr lang="en-US" altLang="zh-CN" sz="2400" b="1" dirty="0" smtClean="0"/>
              <a:t> </a:t>
            </a:r>
            <a:endParaRPr lang="zh-CN"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0.70"/>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ox(i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P spid="23"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a:p>
        </p:txBody>
      </p:sp>
      <p:sp>
        <p:nvSpPr>
          <p:cNvPr id="11" name="矩形 10"/>
          <p:cNvSpPr/>
          <p:nvPr/>
        </p:nvSpPr>
        <p:spPr>
          <a:xfrm>
            <a:off x="3365422" y="200834"/>
            <a:ext cx="2273378" cy="769441"/>
          </a:xfrm>
          <a:prstGeom prst="rect">
            <a:avLst/>
          </a:prstGeom>
        </p:spPr>
        <p:txBody>
          <a:bodyPr wrap="none">
            <a:spAutoFit/>
          </a:bodyPr>
          <a:lstStyle/>
          <a:p>
            <a:pPr algn="ctr"/>
            <a:r>
              <a:rPr lang="en-US" altLang="zh-CN" sz="4400" b="1" dirty="0" smtClean="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rPr>
              <a:t>Outline</a:t>
            </a:r>
            <a:endParaRPr lang="zh-CN" altLang="en-US" sz="4400" b="1" dirty="0">
              <a:ln w="10541" cmpd="sng">
                <a:solidFill>
                  <a:schemeClr val="accent1">
                    <a:shade val="88000"/>
                    <a:satMod val="110000"/>
                  </a:schemeClr>
                </a:solidFill>
                <a:prstDash val="solid"/>
              </a:ln>
              <a:solidFill>
                <a:srgbClr val="00B0F0"/>
              </a:solidFill>
              <a:latin typeface="微软雅黑" panose="020B0503020204020204" pitchFamily="34" charset="-122"/>
              <a:ea typeface="微软雅黑" panose="020B0503020204020204" pitchFamily="34" charset="-122"/>
            </a:endParaRPr>
          </a:p>
        </p:txBody>
      </p:sp>
      <p:sp>
        <p:nvSpPr>
          <p:cNvPr id="29" name="文本框 6"/>
          <p:cNvSpPr txBox="1"/>
          <p:nvPr/>
        </p:nvSpPr>
        <p:spPr>
          <a:xfrm>
            <a:off x="990600" y="1194082"/>
            <a:ext cx="7315200" cy="3785652"/>
          </a:xfrm>
          <a:prstGeom prst="rect">
            <a:avLst/>
          </a:prstGeom>
          <a:noFill/>
        </p:spPr>
        <p:txBody>
          <a:bodyPr wrap="square" rtlCol="0">
            <a:spAutoFit/>
          </a:bodyPr>
          <a:lstStyle/>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Background and Motivation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Problem</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Proposed Solution</a:t>
            </a:r>
          </a:p>
          <a:p>
            <a:pPr marL="742950" indent="-742950">
              <a:lnSpc>
                <a:spcPct val="150000"/>
              </a:lnSpc>
              <a:buFont typeface="+mj-ea"/>
              <a:buAutoNum type="circleNumDbPlain"/>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Evaluation</a:t>
            </a:r>
          </a:p>
        </p:txBody>
      </p:sp>
      <p:sp>
        <p:nvSpPr>
          <p:cNvPr id="58" name="文本框 6"/>
          <p:cNvSpPr txBox="1"/>
          <p:nvPr/>
        </p:nvSpPr>
        <p:spPr>
          <a:xfrm>
            <a:off x="1539281" y="4887401"/>
            <a:ext cx="6006373" cy="909352"/>
          </a:xfrm>
          <a:prstGeom prst="rect">
            <a:avLst/>
          </a:prstGeom>
          <a:noFill/>
        </p:spPr>
        <p:txBody>
          <a:bodyPr wrap="square" rtlCol="0">
            <a:spAutoFit/>
          </a:bodyPr>
          <a:lstStyle/>
          <a:p>
            <a:pPr>
              <a:lnSpc>
                <a:spcPct val="150000"/>
              </a:lnSpc>
            </a:pPr>
            <a:r>
              <a:rPr lang="en-US" altLang="zh-CN" sz="4000" b="1" dirty="0" smtClean="0">
                <a:ln w="10541" cmpd="sng">
                  <a:noFill/>
                  <a:prstDash val="solid"/>
                </a:ln>
                <a:solidFill>
                  <a:schemeClr val="accent1">
                    <a:lumMod val="20000"/>
                    <a:lumOff val="8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4000" b="1" u="sng" dirty="0" smtClean="0">
                <a:ln w="10541" cmpd="sng">
                  <a:noFill/>
                  <a:prstDash val="solid"/>
                </a:ln>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Summary</a:t>
            </a:r>
            <a:endParaRPr lang="en-US" altLang="zh-CN" sz="4400" b="1" u="sng" dirty="0" smtClean="0">
              <a:ln w="10541" cmpd="sng">
                <a:noFill/>
                <a:prstDash val="solid"/>
              </a:ln>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Sun 19"/>
          <p:cNvSpPr/>
          <p:nvPr/>
        </p:nvSpPr>
        <p:spPr>
          <a:xfrm>
            <a:off x="1066800" y="5181600"/>
            <a:ext cx="533400" cy="533400"/>
          </a:xfrm>
          <a:prstGeom prst="sun">
            <a:avLst/>
          </a:prstGeom>
          <a:solidFill>
            <a:schemeClr val="accent1">
              <a:lumMod val="75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30946472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cc-cont-obj.jpg"/>
          <p:cNvPicPr>
            <a:picLocks noChangeAspect="1"/>
          </p:cNvPicPr>
          <p:nvPr/>
        </p:nvPicPr>
        <p:blipFill>
          <a:blip r:embed="rId4" cstate="print"/>
          <a:stretch>
            <a:fillRect/>
          </a:stretch>
        </p:blipFill>
        <p:spPr>
          <a:xfrm>
            <a:off x="5410200" y="4267200"/>
            <a:ext cx="3733800" cy="2346071"/>
          </a:xfrm>
          <a:prstGeom prst="rect">
            <a:avLst/>
          </a:prstGeom>
        </p:spPr>
      </p:pic>
      <p:sp>
        <p:nvSpPr>
          <p:cNvPr id="6" name="TextBox 5"/>
          <p:cNvSpPr txBox="1"/>
          <p:nvPr/>
        </p:nvSpPr>
        <p:spPr>
          <a:xfrm>
            <a:off x="1445124" y="2807732"/>
            <a:ext cx="1983876" cy="369332"/>
          </a:xfrm>
          <a:prstGeom prst="rect">
            <a:avLst/>
          </a:prstGeom>
          <a:solidFill>
            <a:schemeClr val="accent1">
              <a:lumMod val="40000"/>
              <a:lumOff val="60000"/>
            </a:schemeClr>
          </a:solidFill>
          <a:ln>
            <a:solidFill>
              <a:srgbClr val="92D05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CN" dirty="0" smtClean="0"/>
              <a:t>Large  </a:t>
            </a:r>
            <a:r>
              <a:rPr lang="en-US" altLang="zh-CN" dirty="0" err="1" smtClean="0"/>
              <a:t>OSync</a:t>
            </a:r>
            <a:r>
              <a:rPr lang="en-US" altLang="zh-CN" dirty="0" smtClean="0"/>
              <a:t> delay </a:t>
            </a:r>
            <a:endParaRPr lang="zh-CN" altLang="en-US" dirty="0"/>
          </a:p>
        </p:txBody>
      </p:sp>
      <p:sp>
        <p:nvSpPr>
          <p:cNvPr id="7" name="TextBox 6"/>
          <p:cNvSpPr txBox="1"/>
          <p:nvPr/>
        </p:nvSpPr>
        <p:spPr>
          <a:xfrm>
            <a:off x="4953000" y="2807732"/>
            <a:ext cx="3733800" cy="369332"/>
          </a:xfrm>
          <a:prstGeom prst="rect">
            <a:avLst/>
          </a:prstGeom>
          <a:solidFill>
            <a:schemeClr val="accent1">
              <a:lumMod val="40000"/>
              <a:lumOff val="60000"/>
            </a:schemeClr>
          </a:solidFill>
          <a:ln>
            <a:solidFill>
              <a:srgbClr val="92D05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Large </a:t>
            </a:r>
            <a:r>
              <a:rPr lang="en-US" altLang="zh-CN" dirty="0" err="1" smtClean="0"/>
              <a:t>Osync</a:t>
            </a:r>
            <a:r>
              <a:rPr lang="en-US" altLang="zh-CN" dirty="0" smtClean="0"/>
              <a:t> network traffic overhead</a:t>
            </a:r>
            <a:endParaRPr lang="zh-CN" altLang="en-US" dirty="0"/>
          </a:p>
        </p:txBody>
      </p:sp>
      <p:sp>
        <p:nvSpPr>
          <p:cNvPr id="8" name="TextBox 7"/>
          <p:cNvSpPr txBox="1"/>
          <p:nvPr/>
        </p:nvSpPr>
        <p:spPr>
          <a:xfrm>
            <a:off x="2286000" y="1969532"/>
            <a:ext cx="4550926" cy="369332"/>
          </a:xfrm>
          <a:prstGeom prst="rect">
            <a:avLst/>
          </a:prstGeom>
          <a:solidFill>
            <a:schemeClr val="tx2">
              <a:lumMod val="40000"/>
              <a:lumOff val="60000"/>
            </a:schemeClr>
          </a:solidFill>
          <a:ln>
            <a:solidFill>
              <a:srgbClr val="00B05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dirty="0" smtClean="0"/>
              <a:t>Large number and size of exchanged messages</a:t>
            </a:r>
            <a:endParaRPr lang="zh-CN" altLang="en-US" dirty="0"/>
          </a:p>
        </p:txBody>
      </p:sp>
      <p:sp>
        <p:nvSpPr>
          <p:cNvPr id="14" name="Chevron 13"/>
          <p:cNvSpPr/>
          <p:nvPr/>
        </p:nvSpPr>
        <p:spPr>
          <a:xfrm>
            <a:off x="304800" y="1981200"/>
            <a:ext cx="533400" cy="228600"/>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15" name="Chevron 14"/>
          <p:cNvSpPr/>
          <p:nvPr/>
        </p:nvSpPr>
        <p:spPr>
          <a:xfrm>
            <a:off x="304800" y="3581400"/>
            <a:ext cx="533400" cy="228600"/>
          </a:xfrm>
          <a:prstGeom prst="chevron">
            <a:avLst/>
          </a:prstGeom>
          <a:solidFill>
            <a:srgbClr val="0070C0">
              <a:alpha val="47059"/>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17" name="TextBox 16"/>
          <p:cNvSpPr txBox="1"/>
          <p:nvPr/>
        </p:nvSpPr>
        <p:spPr>
          <a:xfrm>
            <a:off x="990600" y="3516868"/>
            <a:ext cx="3763210" cy="369332"/>
          </a:xfrm>
          <a:prstGeom prst="rect">
            <a:avLst/>
          </a:prstGeom>
          <a:solidFill>
            <a:schemeClr val="accent5">
              <a:lumMod val="40000"/>
              <a:lumOff val="60000"/>
            </a:scheme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dirty="0" smtClean="0"/>
              <a:t>Improvement:  </a:t>
            </a:r>
            <a:r>
              <a:rPr lang="en-US" altLang="zh-CN" dirty="0" err="1" smtClean="0"/>
              <a:t>LightSync</a:t>
            </a:r>
            <a:r>
              <a:rPr lang="en-US" altLang="zh-CN" dirty="0" smtClean="0"/>
              <a:t> (</a:t>
            </a:r>
            <a:r>
              <a:rPr lang="en-US" altLang="zh-CN" dirty="0" err="1" smtClean="0"/>
              <a:t>HoH</a:t>
            </a:r>
            <a:r>
              <a:rPr lang="en-US" altLang="zh-CN" dirty="0" smtClean="0"/>
              <a:t> + CHC)</a:t>
            </a:r>
            <a:endParaRPr lang="zh-CN" altLang="en-US" dirty="0"/>
          </a:p>
        </p:txBody>
      </p:sp>
      <p:sp>
        <p:nvSpPr>
          <p:cNvPr id="18" name="Chevron 17"/>
          <p:cNvSpPr/>
          <p:nvPr/>
        </p:nvSpPr>
        <p:spPr>
          <a:xfrm>
            <a:off x="304800" y="4407932"/>
            <a:ext cx="533400" cy="228600"/>
          </a:xfrm>
          <a:prstGeom prst="chevron">
            <a:avLst/>
          </a:prstGeom>
          <a:solidFill>
            <a:srgbClr val="0070C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19"/>
          <p:cNvSpPr txBox="1"/>
          <p:nvPr/>
        </p:nvSpPr>
        <p:spPr>
          <a:xfrm>
            <a:off x="990600" y="4343400"/>
            <a:ext cx="5601213" cy="369332"/>
          </a:xfrm>
          <a:prstGeom prst="rect">
            <a:avLst/>
          </a:prstGeom>
          <a:solidFill>
            <a:srgbClr val="F0F0F0"/>
          </a:solidFill>
          <a:ln>
            <a:solidFill>
              <a:srgbClr val="FFFF00">
                <a:alpha val="58824"/>
              </a:srgbClr>
            </a:solidFill>
          </a:ln>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dirty="0" err="1" smtClean="0"/>
              <a:t>LightSync</a:t>
            </a:r>
            <a:r>
              <a:rPr lang="en-US" altLang="zh-CN" dirty="0" smtClean="0"/>
              <a:t> Can also be applied to </a:t>
            </a:r>
            <a:r>
              <a:rPr lang="en-US" altLang="zh-CN" b="1" dirty="0" smtClean="0"/>
              <a:t>Containers</a:t>
            </a:r>
            <a:r>
              <a:rPr lang="en-US" altLang="zh-CN" dirty="0" smtClean="0"/>
              <a:t> and </a:t>
            </a:r>
            <a:r>
              <a:rPr lang="en-US" altLang="zh-CN" b="1" dirty="0" smtClean="0"/>
              <a:t>Accounts</a:t>
            </a:r>
            <a:endParaRPr lang="zh-CN" altLang="en-US" b="1" dirty="0"/>
          </a:p>
        </p:txBody>
      </p:sp>
      <p:sp>
        <p:nvSpPr>
          <p:cNvPr id="21" name="TextBox 20"/>
          <p:cNvSpPr txBox="1"/>
          <p:nvPr/>
        </p:nvSpPr>
        <p:spPr>
          <a:xfrm>
            <a:off x="3354314" y="0"/>
            <a:ext cx="2436886" cy="646331"/>
          </a:xfrm>
          <a:prstGeom prst="rect">
            <a:avLst/>
          </a:prstGeom>
          <a:noFill/>
        </p:spPr>
        <p:txBody>
          <a:bodyPr wrap="none" rtlCol="0">
            <a:spAutoFit/>
          </a:bodyPr>
          <a:lstStyle/>
          <a:p>
            <a:r>
              <a:rPr lang="en-US" altLang="zh-CN" sz="3600" dirty="0" smtClean="0">
                <a:solidFill>
                  <a:schemeClr val="tx2">
                    <a:lumMod val="75000"/>
                  </a:schemeClr>
                </a:solidFill>
                <a:latin typeface="MS Reference Sans Serif" pitchFamily="34" charset="0"/>
              </a:rPr>
              <a:t>Summary</a:t>
            </a:r>
            <a:endParaRPr lang="zh-CN" altLang="en-US" sz="3600" dirty="0">
              <a:solidFill>
                <a:schemeClr val="tx2">
                  <a:lumMod val="75000"/>
                </a:schemeClr>
              </a:solidFill>
              <a:latin typeface="MS Reference Sans Serif" pitchFamily="34" charset="0"/>
            </a:endParaRPr>
          </a:p>
        </p:txBody>
      </p:sp>
      <p:grpSp>
        <p:nvGrpSpPr>
          <p:cNvPr id="28" name="Group 27"/>
          <p:cNvGrpSpPr/>
          <p:nvPr/>
        </p:nvGrpSpPr>
        <p:grpSpPr>
          <a:xfrm>
            <a:off x="914400" y="685800"/>
            <a:ext cx="7848600" cy="999743"/>
            <a:chOff x="914400" y="685800"/>
            <a:chExt cx="7848600" cy="999743"/>
          </a:xfrm>
        </p:grpSpPr>
        <p:pic>
          <p:nvPicPr>
            <p:cNvPr id="10" name="Picture 9" descr="riakcs-sm.png"/>
            <p:cNvPicPr>
              <a:picLocks noChangeAspect="1"/>
            </p:cNvPicPr>
            <p:nvPr/>
          </p:nvPicPr>
          <p:blipFill>
            <a:blip r:embed="rId5" cstate="print"/>
            <a:stretch>
              <a:fillRect/>
            </a:stretch>
          </p:blipFill>
          <p:spPr>
            <a:xfrm>
              <a:off x="4724400" y="990600"/>
              <a:ext cx="1468073" cy="533400"/>
            </a:xfrm>
            <a:prstGeom prst="rect">
              <a:avLst/>
            </a:prstGeom>
          </p:spPr>
        </p:pic>
        <p:pic>
          <p:nvPicPr>
            <p:cNvPr id="11" name="Picture 10"/>
            <p:cNvPicPr>
              <a:picLocks noChangeAspect="1" noChangeArrowheads="1"/>
            </p:cNvPicPr>
            <p:nvPr/>
          </p:nvPicPr>
          <p:blipFill>
            <a:blip r:embed="rId6" cstate="print"/>
            <a:srcRect/>
            <a:stretch>
              <a:fillRect/>
            </a:stretch>
          </p:blipFill>
          <p:spPr bwMode="auto">
            <a:xfrm>
              <a:off x="990600" y="685800"/>
              <a:ext cx="914400" cy="999743"/>
            </a:xfrm>
            <a:prstGeom prst="rect">
              <a:avLst/>
            </a:prstGeom>
            <a:noFill/>
            <a:ln w="9525">
              <a:noFill/>
              <a:miter lim="800000"/>
              <a:headEnd/>
              <a:tailEnd/>
            </a:ln>
          </p:spPr>
        </p:pic>
        <p:pic>
          <p:nvPicPr>
            <p:cNvPr id="12" name="Picture 11" descr="cassandra-database.jpg"/>
            <p:cNvPicPr>
              <a:picLocks noChangeAspect="1"/>
            </p:cNvPicPr>
            <p:nvPr/>
          </p:nvPicPr>
          <p:blipFill>
            <a:blip r:embed="rId7" cstate="print"/>
            <a:stretch>
              <a:fillRect/>
            </a:stretch>
          </p:blipFill>
          <p:spPr>
            <a:xfrm>
              <a:off x="6781800" y="990600"/>
              <a:ext cx="1805940" cy="381000"/>
            </a:xfrm>
            <a:prstGeom prst="rect">
              <a:avLst/>
            </a:prstGeom>
          </p:spPr>
        </p:pic>
        <p:pic>
          <p:nvPicPr>
            <p:cNvPr id="13" name="Picture 12" descr="scality.jpg"/>
            <p:cNvPicPr>
              <a:picLocks noChangeAspect="1"/>
            </p:cNvPicPr>
            <p:nvPr/>
          </p:nvPicPr>
          <p:blipFill>
            <a:blip r:embed="rId8" cstate="print"/>
            <a:stretch>
              <a:fillRect/>
            </a:stretch>
          </p:blipFill>
          <p:spPr>
            <a:xfrm>
              <a:off x="2514600" y="914400"/>
              <a:ext cx="1752600" cy="535517"/>
            </a:xfrm>
            <a:prstGeom prst="rect">
              <a:avLst/>
            </a:prstGeom>
          </p:spPr>
        </p:pic>
        <p:sp>
          <p:nvSpPr>
            <p:cNvPr id="24" name="Rounded Rectangle 23"/>
            <p:cNvSpPr/>
            <p:nvPr/>
          </p:nvSpPr>
          <p:spPr>
            <a:xfrm>
              <a:off x="914400" y="685800"/>
              <a:ext cx="7848600" cy="990600"/>
            </a:xfrm>
            <a:prstGeom prst="roundRect">
              <a:avLst/>
            </a:prstGeom>
            <a:noFill/>
            <a:ln>
              <a:solidFill>
                <a:srgbClr val="4BACC6">
                  <a:alpha val="18039"/>
                </a:srgb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grpSp>
      <p:pic>
        <p:nvPicPr>
          <p:cNvPr id="25" name="Picture 8"/>
          <p:cNvPicPr>
            <a:picLocks noChangeAspect="1" noChangeArrowheads="1"/>
          </p:cNvPicPr>
          <p:nvPr/>
        </p:nvPicPr>
        <p:blipFill>
          <a:blip r:embed="rId9" cstate="print"/>
          <a:srcRect l="5610"/>
          <a:stretch>
            <a:fillRect/>
          </a:stretch>
        </p:blipFill>
        <p:spPr bwMode="auto">
          <a:xfrm>
            <a:off x="6858000" y="1740932"/>
            <a:ext cx="914400" cy="772047"/>
          </a:xfrm>
          <a:prstGeom prst="rect">
            <a:avLst/>
          </a:prstGeom>
          <a:noFill/>
          <a:ln w="9525">
            <a:noFill/>
            <a:miter lim="800000"/>
            <a:headEnd/>
            <a:tailEnd/>
          </a:ln>
        </p:spPr>
      </p:pic>
      <p:sp>
        <p:nvSpPr>
          <p:cNvPr id="26" name="Right Brace 25"/>
          <p:cNvSpPr/>
          <p:nvPr/>
        </p:nvSpPr>
        <p:spPr>
          <a:xfrm rot="16200000">
            <a:off x="4343400" y="445532"/>
            <a:ext cx="457200" cy="4267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7" name="Slide Number Placeholder 5"/>
          <p:cNvSpPr>
            <a:spLocks noGrp="1"/>
          </p:cNvSpPr>
          <p:nvPr>
            <p:ph type="sldNum" sz="quarter" idx="12"/>
          </p:nvPr>
        </p:nvSpPr>
        <p:spPr>
          <a:xfrm>
            <a:off x="6553200" y="6356350"/>
            <a:ext cx="2133600" cy="365125"/>
          </a:xfrm>
        </p:spPr>
        <p:txBody>
          <a:bodyPr/>
          <a:lstStyle/>
          <a:p>
            <a:fld id="{B6F15528-21DE-4FAA-801E-634DDDAF4B2B}" type="slidenum">
              <a:rPr lang="en-US" smtClean="0"/>
              <a:pPr/>
              <a:t>33</a:t>
            </a:fld>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450" decel="100000" fill="hold"/>
                                        <p:tgtEl>
                                          <p:spTgt spid="1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450" decel="100000" fill="hold"/>
                                        <p:tgtEl>
                                          <p:spTgt spid="25"/>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lide(fromBottom)">
                                      <p:cBhvr>
                                        <p:cTn id="31" dur="500"/>
                                        <p:tgtEl>
                                          <p:spTgt spid="6"/>
                                        </p:tgtEl>
                                      </p:cBhvr>
                                    </p:animEffect>
                                  </p:childTnLst>
                                </p:cTn>
                              </p:par>
                            </p:childTnLst>
                          </p:cTn>
                        </p:par>
                        <p:par>
                          <p:cTn id="32" fill="hold">
                            <p:stCondLst>
                              <p:cond delay="1000"/>
                            </p:stCondLst>
                            <p:childTnLst>
                              <p:par>
                                <p:cTn id="33" presetID="1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lide(fromBottom)">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900" decel="100000" fill="hold"/>
                                        <p:tgtEl>
                                          <p:spTgt spid="1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900" decel="100000" fill="hold"/>
                                        <p:tgtEl>
                                          <p:spTgt spid="1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slide(fromBottom)">
                                      <p:cBhvr>
                                        <p:cTn id="54" dur="500"/>
                                        <p:tgtEl>
                                          <p:spTgt spid="22"/>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lide(fromBottom)">
                                      <p:cBhvr>
                                        <p:cTn id="57" dur="500"/>
                                        <p:tgtEl>
                                          <p:spTgt spid="1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Bottom)">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17" grpId="0" animBg="1"/>
      <p:bldP spid="18" grpId="0" animBg="1"/>
      <p:bldP spid="20"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371600"/>
            <a:ext cx="2667000" cy="2667000"/>
          </a:xfrm>
          <a:prstGeom prst="rect">
            <a:avLst/>
          </a:prstGeom>
        </p:spPr>
      </p:pic>
      <p:sp>
        <p:nvSpPr>
          <p:cNvPr id="6" name="TextBox 5"/>
          <p:cNvSpPr txBox="1"/>
          <p:nvPr/>
        </p:nvSpPr>
        <p:spPr>
          <a:xfrm flipH="1">
            <a:off x="3657600" y="4419600"/>
            <a:ext cx="2057400" cy="738664"/>
          </a:xfrm>
          <a:prstGeom prst="rect">
            <a:avLst/>
          </a:prstGeom>
          <a:noFill/>
        </p:spPr>
        <p:txBody>
          <a:bodyPr wrap="square" rtlCol="0">
            <a:spAutoFit/>
          </a:bodyPr>
          <a:lstStyle/>
          <a:p>
            <a:pPr algn="ctr"/>
            <a:r>
              <a:rPr lang="en-US" sz="2400" b="1" dirty="0" err="1" smtClean="0"/>
              <a:t>Titcheu</a:t>
            </a:r>
            <a:r>
              <a:rPr lang="en-US" sz="2400" b="1" dirty="0" smtClean="0"/>
              <a:t> Pierre</a:t>
            </a:r>
          </a:p>
          <a:p>
            <a:pPr algn="ctr"/>
            <a:r>
              <a:rPr lang="en-US" b="1" dirty="0" smtClean="0"/>
              <a:t>(10th April 2016)</a:t>
            </a:r>
            <a:endParaRPr lang="en-US" b="1" dirty="0"/>
          </a:p>
        </p:txBody>
      </p:sp>
      <p:sp>
        <p:nvSpPr>
          <p:cNvPr id="7" name="TextBox 6"/>
          <p:cNvSpPr txBox="1"/>
          <p:nvPr/>
        </p:nvSpPr>
        <p:spPr>
          <a:xfrm flipH="1">
            <a:off x="2514600" y="381000"/>
            <a:ext cx="4038600" cy="584775"/>
          </a:xfrm>
          <a:prstGeom prst="rect">
            <a:avLst/>
          </a:prstGeom>
          <a:noFill/>
        </p:spPr>
        <p:txBody>
          <a:bodyPr wrap="square" rtlCol="0">
            <a:spAutoFit/>
          </a:bodyPr>
          <a:lstStyle/>
          <a:p>
            <a:pPr algn="ctr"/>
            <a:r>
              <a:rPr lang="en-US" sz="3200" u="sng" dirty="0" smtClean="0"/>
              <a:t>Dedication</a:t>
            </a:r>
            <a:endParaRPr lang="en-US" sz="3200" u="sng" dirty="0"/>
          </a:p>
        </p:txBody>
      </p:sp>
      <p:sp>
        <p:nvSpPr>
          <p:cNvPr id="8" name="TextBox 7"/>
          <p:cNvSpPr txBox="1"/>
          <p:nvPr/>
        </p:nvSpPr>
        <p:spPr>
          <a:xfrm flipH="1">
            <a:off x="3124200" y="5943600"/>
            <a:ext cx="3230881" cy="523220"/>
          </a:xfrm>
          <a:prstGeom prst="rect">
            <a:avLst/>
          </a:prstGeom>
          <a:noFill/>
        </p:spPr>
        <p:txBody>
          <a:bodyPr wrap="square" rtlCol="0">
            <a:spAutoFit/>
          </a:bodyPr>
          <a:lstStyle/>
          <a:p>
            <a:pPr algn="ctr"/>
            <a:r>
              <a:rPr lang="en-US" sz="2800" dirty="0" smtClean="0"/>
              <a:t>Jesus Christ</a:t>
            </a:r>
            <a:endParaRPr lang="en-US" sz="2800" dirty="0"/>
          </a:p>
        </p:txBody>
      </p:sp>
    </p:spTree>
    <p:extLst>
      <p:ext uri="{BB962C8B-B14F-4D97-AF65-F5344CB8AC3E}">
        <p14:creationId xmlns:p14="http://schemas.microsoft.com/office/powerpoint/2010/main" val="170951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2286000"/>
            <a:ext cx="3755515"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6000" b="1" dirty="0" smtClean="0">
                <a:ln w="11430"/>
                <a:solidFill>
                  <a:schemeClr val="accent5">
                    <a:lumMod val="75000"/>
                  </a:schemeClr>
                </a:solidFill>
                <a:effectLst>
                  <a:outerShdw blurRad="50800" dist="39000" dir="5460000" algn="tl">
                    <a:srgbClr val="000000">
                      <a:alpha val="38000"/>
                    </a:srgbClr>
                  </a:outerShdw>
                </a:effectLst>
              </a:rPr>
              <a:t>Thank You!</a:t>
            </a:r>
          </a:p>
          <a:p>
            <a:pPr algn="ctr"/>
            <a:r>
              <a:rPr lang="en-US" altLang="zh-CN" sz="6000" b="1" dirty="0" smtClean="0">
                <a:ln w="11430"/>
                <a:solidFill>
                  <a:schemeClr val="tx2">
                    <a:lumMod val="75000"/>
                  </a:schemeClr>
                </a:solidFill>
                <a:effectLst>
                  <a:outerShdw blurRad="50800" dist="39000" dir="5460000" algn="tl">
                    <a:srgbClr val="000000">
                      <a:alpha val="38000"/>
                    </a:srgbClr>
                  </a:outerShdw>
                </a:effectLst>
              </a:rPr>
              <a:t>Questions?</a:t>
            </a:r>
            <a:endParaRPr lang="en-US" altLang="zh-CN" sz="6000" b="1" cap="none" spc="0" dirty="0">
              <a:ln w="11430"/>
              <a:solidFill>
                <a:schemeClr val="tx2">
                  <a:lumMod val="75000"/>
                </a:schemeClr>
              </a:soli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45" name="Title 1"/>
          <p:cNvSpPr>
            <a:spLocks noGrp="1"/>
          </p:cNvSpPr>
          <p:nvPr>
            <p:ph type="title"/>
          </p:nvPr>
        </p:nvSpPr>
        <p:spPr>
          <a:xfrm>
            <a:off x="457200" y="152400"/>
            <a:ext cx="8229600" cy="780288"/>
          </a:xfrm>
        </p:spPr>
        <p:txBody>
          <a:bodyPr>
            <a:normAutofit/>
          </a:bodyPr>
          <a:lstStyle/>
          <a:p>
            <a:r>
              <a:rPr lang="en-US" altLang="zh-CN" sz="3600" dirty="0" err="1" smtClean="0">
                <a:solidFill>
                  <a:schemeClr val="tx2">
                    <a:lumMod val="75000"/>
                  </a:schemeClr>
                </a:solidFill>
                <a:latin typeface="MS Reference Sans Serif" pitchFamily="34" charset="0"/>
              </a:rPr>
              <a:t>LightSync</a:t>
            </a:r>
            <a:r>
              <a:rPr lang="en-US" altLang="zh-CN" sz="3600" dirty="0" smtClean="0">
                <a:solidFill>
                  <a:schemeClr val="tx2">
                    <a:lumMod val="75000"/>
                  </a:schemeClr>
                </a:solidFill>
                <a:latin typeface="MS Reference Sans Serif" pitchFamily="34" charset="0"/>
              </a:rPr>
              <a:t>: Deployed as a Patch</a:t>
            </a:r>
            <a:endParaRPr lang="zh-CN" altLang="en-US" sz="3600" dirty="0">
              <a:solidFill>
                <a:schemeClr val="tx2">
                  <a:lumMod val="75000"/>
                </a:schemeClr>
              </a:solidFill>
              <a:latin typeface="MS Reference Sans Serif" pitchFamily="34" charset="0"/>
            </a:endParaRPr>
          </a:p>
        </p:txBody>
      </p:sp>
      <p:sp>
        <p:nvSpPr>
          <p:cNvPr id="14" name="Rectangle 13"/>
          <p:cNvSpPr/>
          <p:nvPr/>
        </p:nvSpPr>
        <p:spPr>
          <a:xfrm>
            <a:off x="1905000" y="1078468"/>
            <a:ext cx="5486400" cy="369332"/>
          </a:xfrm>
          <a:prstGeom prst="rect">
            <a:avLst/>
          </a:prstGeom>
        </p:spPr>
        <p:txBody>
          <a:bodyPr wrap="square">
            <a:spAutoFit/>
          </a:bodyPr>
          <a:lstStyle/>
          <a:p>
            <a:r>
              <a:rPr lang="en-US" altLang="zh-CN" b="1" i="1" u="sng" dirty="0" smtClean="0">
                <a:solidFill>
                  <a:srgbClr val="00B0F0"/>
                </a:solidFill>
              </a:rPr>
              <a:t>http://github.com/LightSync/patch-openstack-swift</a:t>
            </a:r>
            <a:endParaRPr lang="zh-CN" altLang="en-US" b="1" i="1" u="sng" dirty="0">
              <a:solidFill>
                <a:srgbClr val="00B0F0"/>
              </a:solidFill>
            </a:endParaRPr>
          </a:p>
        </p:txBody>
      </p:sp>
      <p:pic>
        <p:nvPicPr>
          <p:cNvPr id="1027" name="Picture 3"/>
          <p:cNvPicPr>
            <a:picLocks noChangeAspect="1" noChangeArrowheads="1"/>
          </p:cNvPicPr>
          <p:nvPr/>
        </p:nvPicPr>
        <p:blipFill>
          <a:blip r:embed="rId4" cstate="print"/>
          <a:srcRect/>
          <a:stretch>
            <a:fillRect/>
          </a:stretch>
        </p:blipFill>
        <p:spPr bwMode="auto">
          <a:xfrm>
            <a:off x="228600" y="1405514"/>
            <a:ext cx="8153400" cy="5300086"/>
          </a:xfrm>
          <a:prstGeom prst="rect">
            <a:avLst/>
          </a:prstGeom>
          <a:noFill/>
          <a:ln w="9525">
            <a:noFill/>
            <a:miter lim="800000"/>
            <a:headEnd/>
            <a:tailEnd/>
          </a:ln>
        </p:spPr>
      </p:pic>
      <p:sp>
        <p:nvSpPr>
          <p:cNvPr id="7" name="Right Arrow 6"/>
          <p:cNvSpPr/>
          <p:nvPr/>
        </p:nvSpPr>
        <p:spPr>
          <a:xfrm>
            <a:off x="152400" y="4343400"/>
            <a:ext cx="304800" cy="152400"/>
          </a:xfrm>
          <a:prstGeom prst="right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Right Arrow 7"/>
          <p:cNvSpPr/>
          <p:nvPr/>
        </p:nvSpPr>
        <p:spPr>
          <a:xfrm>
            <a:off x="152400" y="4572000"/>
            <a:ext cx="304800" cy="152400"/>
          </a:xfrm>
          <a:prstGeom prst="right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5" cstate="print"/>
          <a:srcRect/>
          <a:stretch>
            <a:fillRect/>
          </a:stretch>
        </p:blipFill>
        <p:spPr bwMode="auto">
          <a:xfrm>
            <a:off x="1673157" y="1143000"/>
            <a:ext cx="308043"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7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a:bodyPr>
          <a:lstStyle/>
          <a:p>
            <a:r>
              <a:rPr lang="en-US" altLang="zh-CN" sz="3600" dirty="0" smtClean="0">
                <a:solidFill>
                  <a:schemeClr val="tx2">
                    <a:lumMod val="75000"/>
                  </a:schemeClr>
                </a:solidFill>
                <a:latin typeface="MS Reference Sans Serif" pitchFamily="34" charset="0"/>
              </a:rPr>
              <a:t>Large Scale Measurements (64 VMs)</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16" name="TextBox 15"/>
          <p:cNvSpPr txBox="1"/>
          <p:nvPr/>
        </p:nvSpPr>
        <p:spPr>
          <a:xfrm>
            <a:off x="6982372" y="1676400"/>
            <a:ext cx="1495922" cy="461665"/>
          </a:xfrm>
          <a:prstGeom prst="rect">
            <a:avLst/>
          </a:prstGeom>
          <a:effectLst>
            <a:glow rad="63500">
              <a:schemeClr val="accent5">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2400" b="1" dirty="0" smtClean="0"/>
              <a:t>r=5, n=4M</a:t>
            </a:r>
            <a:endParaRPr lang="zh-CN" altLang="en-US" sz="2400" b="1" dirty="0"/>
          </a:p>
        </p:txBody>
      </p:sp>
      <p:graphicFrame>
        <p:nvGraphicFramePr>
          <p:cNvPr id="6" name="Table 5"/>
          <p:cNvGraphicFramePr>
            <a:graphicFrameLocks noGrp="1"/>
          </p:cNvGraphicFramePr>
          <p:nvPr/>
        </p:nvGraphicFramePr>
        <p:xfrm>
          <a:off x="381000" y="2667000"/>
          <a:ext cx="8153400" cy="2066456"/>
        </p:xfrm>
        <a:graphic>
          <a:graphicData uri="http://schemas.openxmlformats.org/drawingml/2006/table">
            <a:tbl>
              <a:tblPr firstRow="1" bandRow="1">
                <a:tableStyleId>{74C1A8A3-306A-4EB7-A6B1-4F7E0EB9C5D6}</a:tableStyleId>
              </a:tblPr>
              <a:tblGrid>
                <a:gridCol w="2717800">
                  <a:extLst>
                    <a:ext uri="{9D8B030D-6E8A-4147-A177-3AD203B41FA5}">
                      <a16:colId xmlns:a16="http://schemas.microsoft.com/office/drawing/2014/main" val="20000"/>
                    </a:ext>
                  </a:extLst>
                </a:gridCol>
                <a:gridCol w="2422387">
                  <a:extLst>
                    <a:ext uri="{9D8B030D-6E8A-4147-A177-3AD203B41FA5}">
                      <a16:colId xmlns:a16="http://schemas.microsoft.com/office/drawing/2014/main" val="20001"/>
                    </a:ext>
                  </a:extLst>
                </a:gridCol>
                <a:gridCol w="3013213">
                  <a:extLst>
                    <a:ext uri="{9D8B030D-6E8A-4147-A177-3AD203B41FA5}">
                      <a16:colId xmlns:a16="http://schemas.microsoft.com/office/drawing/2014/main" val="20002"/>
                    </a:ext>
                  </a:extLst>
                </a:gridCol>
              </a:tblGrid>
              <a:tr h="499828">
                <a:tc>
                  <a:txBody>
                    <a:bodyPr/>
                    <a:lstStyle/>
                    <a:p>
                      <a:r>
                        <a:rPr lang="en-US" altLang="zh-CN" b="1" dirty="0" smtClean="0"/>
                        <a:t>Method</a:t>
                      </a:r>
                      <a:endParaRPr lang="zh-CN" alt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CN" b="1" dirty="0" err="1" smtClean="0"/>
                        <a:t>OSync</a:t>
                      </a:r>
                      <a:r>
                        <a:rPr lang="en-US" altLang="zh-CN" b="1" dirty="0" smtClean="0"/>
                        <a:t> Delay(min)</a:t>
                      </a:r>
                      <a:endParaRPr lang="zh-CN" altLang="en-US" b="1" dirty="0"/>
                    </a:p>
                  </a:txBody>
                  <a:tcPr>
                    <a:lnT w="12700" cap="flat" cmpd="sng" algn="ctr">
                      <a:solidFill>
                        <a:schemeClr val="tx1"/>
                      </a:solidFill>
                      <a:prstDash val="solid"/>
                      <a:round/>
                      <a:headEnd type="none" w="med" len="med"/>
                      <a:tailEnd type="none" w="med" len="med"/>
                    </a:lnT>
                  </a:tcPr>
                </a:tc>
                <a:tc>
                  <a:txBody>
                    <a:bodyPr/>
                    <a:lstStyle/>
                    <a:p>
                      <a:pPr algn="ctr"/>
                      <a:r>
                        <a:rPr lang="en-US" altLang="zh-CN" b="1" dirty="0" smtClean="0"/>
                        <a:t>Network  Overhead(MB)</a:t>
                      </a:r>
                      <a:endParaRPr lang="zh-CN" alt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66972">
                <a:tc>
                  <a:txBody>
                    <a:bodyPr/>
                    <a:lstStyle/>
                    <a:p>
                      <a:r>
                        <a:rPr lang="en-US" altLang="zh-CN" sz="1800" b="1" kern="1200" baseline="0" dirty="0" smtClean="0"/>
                        <a:t>Original </a:t>
                      </a:r>
                      <a:r>
                        <a:rPr lang="en-US" altLang="zh-CN" sz="1800" b="1" kern="1200" baseline="0" dirty="0" err="1" smtClean="0"/>
                        <a:t>OpenStack</a:t>
                      </a:r>
                      <a:r>
                        <a:rPr lang="en-US" altLang="zh-CN" sz="1800" b="1" kern="1200" baseline="0" dirty="0" smtClean="0"/>
                        <a:t> Swift</a:t>
                      </a:r>
                      <a:endParaRPr lang="zh-CN" altLang="en-US" b="1" dirty="0"/>
                    </a:p>
                  </a:txBody>
                  <a:tcPr>
                    <a:lnL w="12700" cap="flat" cmpd="sng" algn="ctr">
                      <a:solidFill>
                        <a:schemeClr val="tx1"/>
                      </a:solidFill>
                      <a:prstDash val="solid"/>
                      <a:round/>
                      <a:headEnd type="none" w="med" len="med"/>
                      <a:tailEnd type="none" w="med" len="med"/>
                    </a:lnL>
                    <a:noFill/>
                  </a:tcPr>
                </a:tc>
                <a:tc>
                  <a:txBody>
                    <a:bodyPr/>
                    <a:lstStyle/>
                    <a:p>
                      <a:pPr algn="ctr"/>
                      <a:r>
                        <a:rPr lang="en-US" altLang="zh-CN" dirty="0" smtClean="0"/>
                        <a:t>76.05</a:t>
                      </a:r>
                      <a:endParaRPr lang="zh-CN" altLang="en-US" dirty="0"/>
                    </a:p>
                  </a:txBody>
                  <a:tcPr>
                    <a:noFill/>
                  </a:tcPr>
                </a:tc>
                <a:tc>
                  <a:txBody>
                    <a:bodyPr/>
                    <a:lstStyle/>
                    <a:p>
                      <a:pPr algn="ctr"/>
                      <a:r>
                        <a:rPr lang="en-US" altLang="zh-CN" dirty="0" smtClean="0"/>
                        <a:t>849</a:t>
                      </a:r>
                      <a:endParaRPr lang="zh-CN" altLang="en-US"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499828">
                <a:tc>
                  <a:txBody>
                    <a:bodyPr/>
                    <a:lstStyle/>
                    <a:p>
                      <a:r>
                        <a:rPr lang="en-US" altLang="zh-CN" b="1" dirty="0" err="1" smtClean="0"/>
                        <a:t>LightSync</a:t>
                      </a:r>
                      <a:endParaRPr lang="zh-CN" alt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altLang="zh-CN" dirty="0" smtClean="0"/>
                        <a:t>1.87</a:t>
                      </a:r>
                      <a:endParaRPr lang="zh-CN" altLang="en-US" dirty="0"/>
                    </a:p>
                  </a:txBody>
                  <a:tcPr>
                    <a:lnB w="12700" cap="flat" cmpd="sng" algn="ctr">
                      <a:solidFill>
                        <a:schemeClr val="tx1"/>
                      </a:solidFill>
                      <a:prstDash val="solid"/>
                      <a:round/>
                      <a:headEnd type="none" w="med" len="med"/>
                      <a:tailEnd type="none" w="med" len="med"/>
                    </a:lnB>
                  </a:tcPr>
                </a:tc>
                <a:tc>
                  <a:txBody>
                    <a:bodyPr/>
                    <a:lstStyle/>
                    <a:p>
                      <a:pPr algn="ctr"/>
                      <a:r>
                        <a:rPr lang="en-US" altLang="zh-CN" dirty="0" smtClean="0"/>
                        <a:t>16.3</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9828">
                <a:tc>
                  <a:txBody>
                    <a:bodyPr/>
                    <a:lstStyle/>
                    <a:p>
                      <a:r>
                        <a:rPr lang="en-US" altLang="zh-CN" b="1" dirty="0" smtClean="0"/>
                        <a:t>Reduced</a:t>
                      </a:r>
                      <a:r>
                        <a:rPr lang="en-US" altLang="zh-CN" b="1" baseline="0" dirty="0" smtClean="0"/>
                        <a:t> by</a:t>
                      </a:r>
                      <a:endParaRPr lang="zh-CN" alt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66000"/>
                      </a:schemeClr>
                    </a:solidFill>
                  </a:tcPr>
                </a:tc>
                <a:tc>
                  <a:txBody>
                    <a:bodyPr/>
                    <a:lstStyle/>
                    <a:p>
                      <a:pPr algn="ctr"/>
                      <a:r>
                        <a:rPr lang="en-US" altLang="zh-CN" b="1" i="1" dirty="0" smtClean="0"/>
                        <a:t>97.5%</a:t>
                      </a:r>
                      <a:endParaRPr lang="zh-CN" altLang="en-US" b="1"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66000"/>
                      </a:schemeClr>
                    </a:solidFill>
                  </a:tcPr>
                </a:tc>
                <a:tc>
                  <a:txBody>
                    <a:bodyPr/>
                    <a:lstStyle/>
                    <a:p>
                      <a:pPr algn="ctr"/>
                      <a:r>
                        <a:rPr lang="en-US" altLang="zh-CN" b="1" i="1" dirty="0" smtClean="0"/>
                        <a:t>98.08%</a:t>
                      </a:r>
                      <a:endParaRPr lang="zh-CN" altLang="en-US" b="1"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66000"/>
                      </a:schemeClr>
                    </a:solidFill>
                  </a:tcPr>
                </a:tc>
                <a:extLst>
                  <a:ext uri="{0D108BD9-81ED-4DB2-BD59-A6C34878D82A}">
                    <a16:rowId xmlns:a16="http://schemas.microsoft.com/office/drawing/2014/main" val="10003"/>
                  </a:ext>
                </a:extLst>
              </a:tr>
            </a:tbl>
          </a:graphicData>
        </a:graphic>
      </p:graphicFrame>
      <p:pic>
        <p:nvPicPr>
          <p:cNvPr id="2050" name="Picture 2"/>
          <p:cNvPicPr>
            <a:picLocks noChangeAspect="1" noChangeArrowheads="1"/>
          </p:cNvPicPr>
          <p:nvPr/>
        </p:nvPicPr>
        <p:blipFill>
          <a:blip r:embed="rId3"/>
          <a:srcRect/>
          <a:stretch>
            <a:fillRect/>
          </a:stretch>
        </p:blipFill>
        <p:spPr bwMode="auto">
          <a:xfrm>
            <a:off x="6096000" y="5410200"/>
            <a:ext cx="2505075" cy="847725"/>
          </a:xfrm>
          <a:prstGeom prst="rect">
            <a:avLst/>
          </a:prstGeom>
          <a:noFill/>
          <a:ln w="9525">
            <a:noFill/>
            <a:miter lim="800000"/>
            <a:headEnd/>
            <a:tailEnd/>
          </a:ln>
          <a:effectLst/>
        </p:spPr>
      </p:pic>
      <p:sp>
        <p:nvSpPr>
          <p:cNvPr id="8" name="Bevel 7"/>
          <p:cNvSpPr/>
          <p:nvPr/>
        </p:nvSpPr>
        <p:spPr>
          <a:xfrm>
            <a:off x="304800" y="4191000"/>
            <a:ext cx="8305800" cy="533400"/>
          </a:xfrm>
          <a:prstGeom prst="bevel">
            <a:avLst>
              <a:gd name="adj" fmla="val 11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lowchart: Alternate Process 8"/>
          <p:cNvSpPr/>
          <p:nvPr/>
        </p:nvSpPr>
        <p:spPr>
          <a:xfrm>
            <a:off x="381000" y="1600200"/>
            <a:ext cx="51054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Network Overflow </a:t>
            </a:r>
            <a:r>
              <a:rPr lang="en-US" altLang="zh-CN" dirty="0" smtClean="0"/>
              <a:t>* </a:t>
            </a:r>
            <a:r>
              <a:rPr lang="en-US" altLang="zh-CN" b="1" dirty="0" smtClean="0"/>
              <a:t>Total Node Number</a:t>
            </a:r>
            <a:r>
              <a:rPr lang="en-US" altLang="zh-CN" dirty="0" smtClean="0"/>
              <a:t> = </a:t>
            </a:r>
            <a:r>
              <a:rPr lang="en-US" altLang="zh-CN" b="1" dirty="0" smtClean="0"/>
              <a:t>Overall</a:t>
            </a:r>
            <a:endParaRPr lang="zh-CN" altLang="en-US" b="1" dirty="0"/>
          </a:p>
        </p:txBody>
      </p:sp>
      <p:sp>
        <p:nvSpPr>
          <p:cNvPr id="10" name="Rounded Rectangle 9"/>
          <p:cNvSpPr/>
          <p:nvPr/>
        </p:nvSpPr>
        <p:spPr>
          <a:xfrm>
            <a:off x="381000" y="5105400"/>
            <a:ext cx="4191000" cy="1524000"/>
          </a:xfrm>
          <a:prstGeom prst="roundRect">
            <a:avLst/>
          </a:prstGeom>
          <a:noFill/>
          <a:ln>
            <a:solidFill>
              <a:srgbClr val="1F497D">
                <a:alpha val="2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dirty="0" smtClean="0">
                <a:solidFill>
                  <a:schemeClr val="tx1"/>
                </a:solidFill>
              </a:rPr>
              <a:t>Slower Machine</a:t>
            </a:r>
          </a:p>
          <a:p>
            <a:pPr>
              <a:buFont typeface="Arial" pitchFamily="34" charset="0"/>
              <a:buChar char="•"/>
            </a:pPr>
            <a:r>
              <a:rPr lang="en-US" altLang="zh-CN" dirty="0" smtClean="0">
                <a:solidFill>
                  <a:schemeClr val="tx1"/>
                </a:solidFill>
              </a:rPr>
              <a:t> Slower Network</a:t>
            </a:r>
          </a:p>
          <a:p>
            <a:pPr>
              <a:buFont typeface="Arial" pitchFamily="34" charset="0"/>
              <a:buChar char="•"/>
            </a:pPr>
            <a:r>
              <a:rPr lang="en-US" altLang="zh-CN" dirty="0" smtClean="0">
                <a:solidFill>
                  <a:schemeClr val="tx1"/>
                </a:solidFill>
              </a:rPr>
              <a:t>Fewer groups per node (~65 times less)</a:t>
            </a:r>
          </a:p>
          <a:p>
            <a:pPr>
              <a:buFont typeface="Arial" pitchFamily="34" charset="0"/>
              <a:buChar char="•"/>
            </a:pPr>
            <a:r>
              <a:rPr lang="en-US" altLang="zh-CN" dirty="0" smtClean="0">
                <a:solidFill>
                  <a:schemeClr val="tx1"/>
                </a:solidFill>
              </a:rPr>
              <a:t>More hashes per group’s </a:t>
            </a:r>
            <a:r>
              <a:rPr lang="en-US" altLang="zh-CN" i="1" dirty="0" smtClean="0">
                <a:solidFill>
                  <a:schemeClr val="tx1"/>
                </a:solidFill>
              </a:rPr>
              <a:t>Hashes.pkl</a:t>
            </a:r>
            <a:r>
              <a:rPr lang="en-US" altLang="zh-CN" dirty="0" smtClean="0">
                <a:solidFill>
                  <a:schemeClr val="tx1"/>
                </a:solidFill>
              </a:rPr>
              <a:t> file </a:t>
            </a:r>
            <a:br>
              <a:rPr lang="en-US" altLang="zh-CN" dirty="0" smtClean="0">
                <a:solidFill>
                  <a:schemeClr val="tx1"/>
                </a:solidFill>
              </a:rPr>
            </a:br>
            <a:r>
              <a:rPr lang="en-US" altLang="zh-CN" dirty="0" smtClean="0">
                <a:solidFill>
                  <a:schemeClr val="tx1"/>
                </a:solidFill>
              </a:rPr>
              <a:t>  (~7 times more)</a:t>
            </a:r>
            <a:endParaRPr lang="zh-CN" alt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4"/>
          <p:cNvSpPr/>
          <p:nvPr/>
        </p:nvSpPr>
        <p:spPr>
          <a:xfrm>
            <a:off x="3048000" y="1828800"/>
            <a:ext cx="1752600" cy="762000"/>
          </a:xfrm>
          <a:prstGeom prst="wedgeRoundRectCallout">
            <a:avLst>
              <a:gd name="adj1" fmla="val -73018"/>
              <a:gd name="adj2" fmla="val 8570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TextBox 5"/>
          <p:cNvSpPr txBox="1"/>
          <p:nvPr/>
        </p:nvSpPr>
        <p:spPr>
          <a:xfrm>
            <a:off x="152400" y="725269"/>
            <a:ext cx="5353260" cy="1015663"/>
          </a:xfrm>
          <a:prstGeom prst="rect">
            <a:avLst/>
          </a:prstGeom>
          <a:solidFill>
            <a:srgbClr val="EAEAEA">
              <a:alpha val="30196"/>
            </a:srgbClr>
          </a:solidFill>
          <a:effectLst>
            <a:outerShdw blurRad="40000" dist="23000" dir="5400000" rotWithShape="0">
              <a:srgbClr val="000000">
                <a:alpha val="35000"/>
              </a:srgbClr>
            </a:outerShdw>
            <a:softEdge rad="31750"/>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tLang="zh-CN" b="1" i="1" dirty="0" smtClean="0">
                <a:solidFill>
                  <a:schemeClr val="tx2"/>
                </a:solidFill>
              </a:rPr>
              <a:t>For better </a:t>
            </a:r>
            <a:r>
              <a:rPr lang="en-US" altLang="zh-CN" b="1" i="1" dirty="0" err="1" smtClean="0">
                <a:solidFill>
                  <a:schemeClr val="tx2"/>
                </a:solidFill>
              </a:rPr>
              <a:t>QoS</a:t>
            </a:r>
            <a:r>
              <a:rPr lang="en-US" altLang="zh-CN" b="1" i="1" dirty="0" smtClean="0">
                <a:solidFill>
                  <a:schemeClr val="tx2"/>
                </a:solidFill>
              </a:rPr>
              <a:t>, Some object storage system focus on </a:t>
            </a:r>
          </a:p>
          <a:p>
            <a:r>
              <a:rPr lang="en-US" altLang="zh-CN" b="1" i="1" dirty="0" smtClean="0">
                <a:solidFill>
                  <a:schemeClr val="tx2"/>
                </a:solidFill>
              </a:rPr>
              <a:t>High availability at the expense of weaker consistency</a:t>
            </a:r>
          </a:p>
          <a:p>
            <a:r>
              <a:rPr lang="en-US" altLang="zh-CN" sz="2400" b="1" i="1" u="sng" dirty="0" smtClean="0">
                <a:solidFill>
                  <a:srgbClr val="C00000"/>
                </a:solidFill>
              </a:rPr>
              <a:t>Eventual Consistency</a:t>
            </a:r>
            <a:endParaRPr lang="zh-CN" altLang="en-US" sz="2400" b="1" u="sng" dirty="0">
              <a:solidFill>
                <a:srgbClr val="C00000"/>
              </a:solidFill>
            </a:endParaRPr>
          </a:p>
        </p:txBody>
      </p:sp>
      <p:pic>
        <p:nvPicPr>
          <p:cNvPr id="9" name="Picture 8" descr="riakcs-sm.png"/>
          <p:cNvPicPr>
            <a:picLocks noChangeAspect="1"/>
          </p:cNvPicPr>
          <p:nvPr/>
        </p:nvPicPr>
        <p:blipFill>
          <a:blip r:embed="rId4" cstate="print"/>
          <a:stretch>
            <a:fillRect/>
          </a:stretch>
        </p:blipFill>
        <p:spPr>
          <a:xfrm>
            <a:off x="1447799" y="2966719"/>
            <a:ext cx="1258349" cy="457200"/>
          </a:xfrm>
          <a:prstGeom prst="rect">
            <a:avLst/>
          </a:prstGeom>
        </p:spPr>
      </p:pic>
      <p:pic>
        <p:nvPicPr>
          <p:cNvPr id="10" name="Picture 9"/>
          <p:cNvPicPr>
            <a:picLocks noChangeAspect="1" noChangeArrowheads="1"/>
          </p:cNvPicPr>
          <p:nvPr/>
        </p:nvPicPr>
        <p:blipFill>
          <a:blip r:embed="rId5" cstate="print"/>
          <a:srcRect/>
          <a:stretch>
            <a:fillRect/>
          </a:stretch>
        </p:blipFill>
        <p:spPr bwMode="auto">
          <a:xfrm>
            <a:off x="228600" y="2971800"/>
            <a:ext cx="762000" cy="833119"/>
          </a:xfrm>
          <a:prstGeom prst="rect">
            <a:avLst/>
          </a:prstGeom>
          <a:noFill/>
          <a:ln w="9525">
            <a:noFill/>
            <a:miter lim="800000"/>
            <a:headEnd/>
            <a:tailEnd/>
          </a:ln>
        </p:spPr>
      </p:pic>
      <p:pic>
        <p:nvPicPr>
          <p:cNvPr id="11" name="Picture 10" descr="Amazon-S3.png"/>
          <p:cNvPicPr>
            <a:picLocks noChangeAspect="1"/>
          </p:cNvPicPr>
          <p:nvPr/>
        </p:nvPicPr>
        <p:blipFill>
          <a:blip r:embed="rId6" cstate="print"/>
          <a:stretch>
            <a:fillRect/>
          </a:stretch>
        </p:blipFill>
        <p:spPr>
          <a:xfrm>
            <a:off x="304800" y="3881119"/>
            <a:ext cx="1371600" cy="417746"/>
          </a:xfrm>
          <a:prstGeom prst="rect">
            <a:avLst/>
          </a:prstGeom>
        </p:spPr>
      </p:pic>
      <p:sp>
        <p:nvSpPr>
          <p:cNvPr id="14" name="Rectangle 13"/>
          <p:cNvSpPr/>
          <p:nvPr/>
        </p:nvSpPr>
        <p:spPr>
          <a:xfrm>
            <a:off x="3124200" y="1905000"/>
            <a:ext cx="1499128"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altLang="zh-CN" dirty="0" smtClean="0"/>
              <a:t>Claim </a:t>
            </a:r>
            <a:r>
              <a:rPr lang="en-US" altLang="zh-CN" b="1" dirty="0" smtClean="0"/>
              <a:t>99.99…</a:t>
            </a:r>
            <a:r>
              <a:rPr lang="en-US" altLang="zh-CN" dirty="0" smtClean="0"/>
              <a:t> </a:t>
            </a:r>
          </a:p>
          <a:p>
            <a:pPr algn="ctr"/>
            <a:r>
              <a:rPr lang="en-US" altLang="zh-CN" dirty="0" smtClean="0"/>
              <a:t>Availability</a:t>
            </a:r>
            <a:endParaRPr lang="zh-CN" altLang="en-US" dirty="0"/>
          </a:p>
        </p:txBody>
      </p:sp>
      <p:sp>
        <p:nvSpPr>
          <p:cNvPr id="16" name="Rounded Rectangle 15"/>
          <p:cNvSpPr/>
          <p:nvPr/>
        </p:nvSpPr>
        <p:spPr>
          <a:xfrm>
            <a:off x="228600" y="2814319"/>
            <a:ext cx="2667000" cy="1524000"/>
          </a:xfrm>
          <a:prstGeom prst="roundRect">
            <a:avLst>
              <a:gd name="adj" fmla="val 285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16" descr="scality.jpg"/>
          <p:cNvPicPr>
            <a:picLocks noChangeAspect="1"/>
          </p:cNvPicPr>
          <p:nvPr/>
        </p:nvPicPr>
        <p:blipFill>
          <a:blip r:embed="rId7" cstate="print"/>
          <a:stretch>
            <a:fillRect/>
          </a:stretch>
        </p:blipFill>
        <p:spPr>
          <a:xfrm>
            <a:off x="1371599" y="3500119"/>
            <a:ext cx="1496289" cy="457200"/>
          </a:xfrm>
          <a:prstGeom prst="rect">
            <a:avLst/>
          </a:prstGeom>
        </p:spPr>
      </p:pic>
      <p:pic>
        <p:nvPicPr>
          <p:cNvPr id="18" name="Picture 17" descr="db-replication.gif"/>
          <p:cNvPicPr>
            <a:picLocks noChangeAspect="1"/>
          </p:cNvPicPr>
          <p:nvPr/>
        </p:nvPicPr>
        <p:blipFill>
          <a:blip r:embed="rId8" cstate="print"/>
          <a:stretch>
            <a:fillRect/>
          </a:stretch>
        </p:blipFill>
        <p:spPr>
          <a:xfrm>
            <a:off x="838200" y="4724400"/>
            <a:ext cx="1905000" cy="1943100"/>
          </a:xfrm>
          <a:prstGeom prst="rect">
            <a:avLst/>
          </a:prstGeom>
        </p:spPr>
      </p:pic>
      <p:sp>
        <p:nvSpPr>
          <p:cNvPr id="19" name="Snip Single Corner Rectangle 18"/>
          <p:cNvSpPr/>
          <p:nvPr/>
        </p:nvSpPr>
        <p:spPr>
          <a:xfrm>
            <a:off x="1600200" y="6096000"/>
            <a:ext cx="381000" cy="457200"/>
          </a:xfrm>
          <a:prstGeom prst="snip1Rect">
            <a:avLst>
              <a:gd name="adj" fmla="val 37597"/>
            </a:avLst>
          </a:prstGeom>
          <a:solidFill>
            <a:srgbClr val="FF9900">
              <a:alpha val="62745"/>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0" name="Snip Single Corner Rectangle 19"/>
          <p:cNvSpPr/>
          <p:nvPr/>
        </p:nvSpPr>
        <p:spPr>
          <a:xfrm>
            <a:off x="1600200" y="6096000"/>
            <a:ext cx="381000" cy="457200"/>
          </a:xfrm>
          <a:prstGeom prst="snip1Rect">
            <a:avLst>
              <a:gd name="adj" fmla="val 37597"/>
            </a:avLst>
          </a:prstGeom>
          <a:solidFill>
            <a:srgbClr val="FF9900">
              <a:alpha val="62745"/>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1" name="Snip Single Corner Rectangle 20"/>
          <p:cNvSpPr/>
          <p:nvPr/>
        </p:nvSpPr>
        <p:spPr>
          <a:xfrm>
            <a:off x="1600200" y="6096000"/>
            <a:ext cx="381000" cy="457200"/>
          </a:xfrm>
          <a:prstGeom prst="snip1Rect">
            <a:avLst>
              <a:gd name="adj" fmla="val 37597"/>
            </a:avLst>
          </a:prstGeom>
          <a:solidFill>
            <a:srgbClr val="FF9900">
              <a:alpha val="62745"/>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 name="TextBox 21"/>
          <p:cNvSpPr txBox="1"/>
          <p:nvPr/>
        </p:nvSpPr>
        <p:spPr>
          <a:xfrm>
            <a:off x="6019800" y="1143000"/>
            <a:ext cx="2050369" cy="369332"/>
          </a:xfrm>
          <a:prstGeom prst="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3500000" scaled="1"/>
            <a:tileRect/>
          </a:gradFill>
          <a:effectLst>
            <a:outerShdw blurRad="40000" dist="20000" dir="5400000" rotWithShape="0">
              <a:srgbClr val="000000">
                <a:alpha val="38000"/>
              </a:srgbClr>
            </a:outerShdw>
            <a:softEdge rad="31750"/>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zh-CN" dirty="0" smtClean="0"/>
              <a:t>Most relax situation</a:t>
            </a:r>
            <a:endParaRPr lang="zh-CN" altLang="en-US" dirty="0"/>
          </a:p>
        </p:txBody>
      </p:sp>
      <p:sp>
        <p:nvSpPr>
          <p:cNvPr id="23" name="Striped Right Arrow 22"/>
          <p:cNvSpPr/>
          <p:nvPr/>
        </p:nvSpPr>
        <p:spPr>
          <a:xfrm rot="5400000">
            <a:off x="6858000" y="1524000"/>
            <a:ext cx="381000" cy="381000"/>
          </a:xfrm>
          <a:prstGeom prst="stripedRightArrow">
            <a:avLst>
              <a:gd name="adj1" fmla="val 50000"/>
              <a:gd name="adj2" fmla="val 5697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4" name="Oval 23"/>
          <p:cNvSpPr/>
          <p:nvPr/>
        </p:nvSpPr>
        <p:spPr>
          <a:xfrm>
            <a:off x="5715000" y="1905000"/>
            <a:ext cx="25908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b="1" i="1" dirty="0" smtClean="0"/>
              <a:t>r </a:t>
            </a:r>
            <a:r>
              <a:rPr lang="en-US" altLang="zh-CN" b="1" i="1" dirty="0" smtClean="0"/>
              <a:t> </a:t>
            </a:r>
            <a:r>
              <a:rPr lang="en-US" altLang="zh-CN" i="1" dirty="0" smtClean="0"/>
              <a:t>R</a:t>
            </a:r>
            <a:r>
              <a:rPr lang="en-US" altLang="zh-CN" dirty="0" smtClean="0"/>
              <a:t>eplica nodes</a:t>
            </a:r>
            <a:endParaRPr lang="zh-CN" altLang="en-US" b="1" i="1" dirty="0"/>
          </a:p>
        </p:txBody>
      </p:sp>
      <p:sp>
        <p:nvSpPr>
          <p:cNvPr id="25" name="Left-Up Arrow 24"/>
          <p:cNvSpPr/>
          <p:nvPr/>
        </p:nvSpPr>
        <p:spPr>
          <a:xfrm rot="13591675">
            <a:off x="6749784" y="2310784"/>
            <a:ext cx="597429" cy="588620"/>
          </a:xfrm>
          <a:prstGeom prst="lef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6" name="TextBox 25"/>
          <p:cNvSpPr txBox="1"/>
          <p:nvPr/>
        </p:nvSpPr>
        <p:spPr>
          <a:xfrm>
            <a:off x="5257800" y="2743200"/>
            <a:ext cx="1628587" cy="1200329"/>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i="1" u="sng" dirty="0" smtClean="0"/>
              <a:t>Writes</a:t>
            </a:r>
            <a:r>
              <a:rPr lang="en-US" altLang="zh-CN" u="sng" dirty="0" smtClean="0"/>
              <a:t>:</a:t>
            </a:r>
          </a:p>
          <a:p>
            <a:r>
              <a:rPr lang="en-US" altLang="zh-CN" dirty="0" smtClean="0"/>
              <a:t>At least  </a:t>
            </a:r>
            <a:r>
              <a:rPr lang="en-US" altLang="zh-CN" b="1" i="1" dirty="0" smtClean="0"/>
              <a:t>r/2 +1 </a:t>
            </a:r>
          </a:p>
          <a:p>
            <a:r>
              <a:rPr lang="en-US" altLang="zh-CN" dirty="0" smtClean="0"/>
              <a:t>replica</a:t>
            </a:r>
            <a:r>
              <a:rPr lang="en-US" altLang="zh-CN" b="1" i="1" dirty="0" smtClean="0"/>
              <a:t> </a:t>
            </a:r>
            <a:r>
              <a:rPr lang="en-US" altLang="zh-CN" dirty="0" smtClean="0"/>
              <a:t>writes </a:t>
            </a:r>
          </a:p>
          <a:p>
            <a:r>
              <a:rPr lang="en-US" altLang="zh-CN" dirty="0" smtClean="0"/>
              <a:t>to succeed</a:t>
            </a:r>
            <a:endParaRPr lang="zh-CN" altLang="en-US" dirty="0"/>
          </a:p>
        </p:txBody>
      </p:sp>
      <p:sp>
        <p:nvSpPr>
          <p:cNvPr id="27" name="TextBox 26"/>
          <p:cNvSpPr txBox="1"/>
          <p:nvPr/>
        </p:nvSpPr>
        <p:spPr>
          <a:xfrm>
            <a:off x="7162800" y="2743200"/>
            <a:ext cx="1749774" cy="1200329"/>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altLang="zh-CN" i="1" u="sng" dirty="0" smtClean="0"/>
              <a:t>Reads</a:t>
            </a:r>
            <a:r>
              <a:rPr lang="en-US" altLang="zh-CN" u="sng" dirty="0" smtClean="0"/>
              <a:t>:</a:t>
            </a:r>
          </a:p>
          <a:p>
            <a:r>
              <a:rPr lang="en-US" altLang="zh-CN" dirty="0" smtClean="0"/>
              <a:t>Any replica read </a:t>
            </a:r>
          </a:p>
          <a:p>
            <a:r>
              <a:rPr lang="en-US" altLang="zh-CN" dirty="0" smtClean="0"/>
              <a:t>Is enough </a:t>
            </a:r>
          </a:p>
          <a:p>
            <a:r>
              <a:rPr lang="en-US" altLang="zh-CN" dirty="0" smtClean="0"/>
              <a:t>to succeed</a:t>
            </a:r>
            <a:endParaRPr lang="zh-CN" altLang="en-US" dirty="0"/>
          </a:p>
        </p:txBody>
      </p:sp>
      <p:cxnSp>
        <p:nvCxnSpPr>
          <p:cNvPr id="37" name="Straight Connector 36"/>
          <p:cNvCxnSpPr/>
          <p:nvPr/>
        </p:nvCxnSpPr>
        <p:spPr>
          <a:xfrm>
            <a:off x="6096000" y="3124200"/>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77000" y="3124200"/>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096000" y="3352800"/>
            <a:ext cx="76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400800" y="3352800"/>
            <a:ext cx="76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TextBox 29"/>
          <p:cNvSpPr txBox="1"/>
          <p:nvPr/>
        </p:nvSpPr>
        <p:spPr>
          <a:xfrm>
            <a:off x="1295400" y="86380"/>
            <a:ext cx="6784678"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sz="3600" dirty="0" smtClean="0">
                <a:solidFill>
                  <a:schemeClr val="tx2">
                    <a:lumMod val="75000"/>
                  </a:schemeClr>
                </a:solidFill>
                <a:latin typeface="MS Reference Sans Serif" pitchFamily="34" charset="0"/>
              </a:rPr>
              <a:t>Availability over Consistency</a:t>
            </a:r>
            <a:endParaRPr lang="zh-CN" altLang="en-US" sz="3600" dirty="0">
              <a:solidFill>
                <a:schemeClr val="tx2">
                  <a:lumMod val="75000"/>
                </a:schemeClr>
              </a:solidFill>
              <a:latin typeface="MS Reference Sans Serif" pitchFamily="34" charset="0"/>
            </a:endParaRPr>
          </a:p>
        </p:txBody>
      </p:sp>
      <p:sp>
        <p:nvSpPr>
          <p:cNvPr id="31" name="Explosion 2 30"/>
          <p:cNvSpPr/>
          <p:nvPr/>
        </p:nvSpPr>
        <p:spPr>
          <a:xfrm>
            <a:off x="2286000" y="3684641"/>
            <a:ext cx="6858000" cy="3173359"/>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Font typeface="Arial" pitchFamily="34" charset="0"/>
              <a:buChar char="•"/>
            </a:pPr>
            <a:r>
              <a:rPr lang="en-US" altLang="zh-CN" dirty="0" smtClean="0"/>
              <a:t>Most Tutorials have </a:t>
            </a:r>
            <a:r>
              <a:rPr lang="en-US" altLang="zh-CN" b="1" i="1" dirty="0" smtClean="0"/>
              <a:t>r=3</a:t>
            </a:r>
            <a:r>
              <a:rPr lang="en-US" altLang="zh-CN" dirty="0" smtClean="0"/>
              <a:t> and</a:t>
            </a:r>
          </a:p>
          <a:p>
            <a:pPr algn="ctr">
              <a:buFont typeface="Arial" pitchFamily="34" charset="0"/>
              <a:buChar char="•"/>
            </a:pPr>
            <a:r>
              <a:rPr lang="en-US" altLang="zh-CN" dirty="0" smtClean="0"/>
              <a:t>experiments are ran with </a:t>
            </a:r>
            <a:r>
              <a:rPr lang="en-US" altLang="zh-CN" b="1" i="1" dirty="0" smtClean="0"/>
              <a:t>few</a:t>
            </a:r>
            <a:r>
              <a:rPr lang="en-US" altLang="zh-CN" dirty="0" smtClean="0"/>
              <a:t> objects N</a:t>
            </a:r>
            <a:r>
              <a:rPr lang="en-US" altLang="zh-CN" b="1" i="1" dirty="0" smtClean="0"/>
              <a:t>&lt;1000</a:t>
            </a:r>
          </a:p>
          <a:p>
            <a:pPr algn="ctr">
              <a:buFont typeface="Arial" pitchFamily="34" charset="0"/>
              <a:buChar char="•"/>
            </a:pPr>
            <a:r>
              <a:rPr lang="en-US" altLang="zh-CN" dirty="0" smtClean="0"/>
              <a:t>All focus on read/Write performance </a:t>
            </a:r>
          </a:p>
        </p:txBody>
      </p:sp>
      <p:sp>
        <p:nvSpPr>
          <p:cNvPr id="29"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4</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05"/>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 calcmode="lin" valueType="num">
                                      <p:cBhvr>
                                        <p:cTn id="16" dur="500" fill="hold"/>
                                        <p:tgtEl>
                                          <p:spTgt spid="10"/>
                                        </p:tgtEl>
                                        <p:attrNameLst>
                                          <p:attrName>ppt_x</p:attrName>
                                        </p:attrNameLst>
                                      </p:cBhvr>
                                      <p:tavLst>
                                        <p:tav tm="0">
                                          <p:val>
                                            <p:strVal val="#ppt_x-.2"/>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Effect transition="in" filter="fade">
                                      <p:cBhvr>
                                        <p:cTn id="18" dur="500"/>
                                        <p:tgtEl>
                                          <p:spTgt spid="10"/>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strVal val="#ppt_w*0.05"/>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anim calcmode="lin" valueType="num">
                                      <p:cBhvr>
                                        <p:cTn id="30" dur="500" fill="hold"/>
                                        <p:tgtEl>
                                          <p:spTgt spid="16"/>
                                        </p:tgtEl>
                                        <p:attrNameLst>
                                          <p:attrName>ppt_x</p:attrName>
                                        </p:attrNameLst>
                                      </p:cBhvr>
                                      <p:tavLst>
                                        <p:tav tm="0">
                                          <p:val>
                                            <p:strVal val="#ppt_x-.2"/>
                                          </p:val>
                                        </p:tav>
                                        <p:tav tm="100000">
                                          <p:val>
                                            <p:strVal val="#ppt_x"/>
                                          </p:val>
                                        </p:tav>
                                      </p:tavLst>
                                    </p:anim>
                                    <p:anim calcmode="lin" valueType="num">
                                      <p:cBhvr>
                                        <p:cTn id="31" dur="500" fill="hold"/>
                                        <p:tgtEl>
                                          <p:spTgt spid="16"/>
                                        </p:tgtEl>
                                        <p:attrNameLst>
                                          <p:attrName>ppt_y</p:attrName>
                                        </p:attrNameLst>
                                      </p:cBhvr>
                                      <p:tavLst>
                                        <p:tav tm="0">
                                          <p:val>
                                            <p:strVal val="#ppt_y"/>
                                          </p:val>
                                        </p:tav>
                                        <p:tav tm="100000">
                                          <p:val>
                                            <p:strVal val="#ppt_y"/>
                                          </p:val>
                                        </p:tav>
                                      </p:tavLst>
                                    </p:anim>
                                    <p:animEffect transition="in" filter="fade">
                                      <p:cBhvr>
                                        <p:cTn id="32" dur="500"/>
                                        <p:tgtEl>
                                          <p:spTgt spid="16"/>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strVal val="#ppt_w*0.05"/>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anim calcmode="lin" valueType="num">
                                      <p:cBhvr>
                                        <p:cTn id="37" dur="500" fill="hold"/>
                                        <p:tgtEl>
                                          <p:spTgt spid="17"/>
                                        </p:tgtEl>
                                        <p:attrNameLst>
                                          <p:attrName>ppt_x</p:attrName>
                                        </p:attrNameLst>
                                      </p:cBhvr>
                                      <p:tavLst>
                                        <p:tav tm="0">
                                          <p:val>
                                            <p:strVal val="#ppt_x-.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0 0 C 0.00608 -0.03773 0.01216 -0.07523 0.00122 -0.10393 C -0.00972 -0.13263 -0.05399 -0.16064 -0.0651 -0.17222 " pathEditMode="relative" ptsTypes="aaA">
                                      <p:cBhvr>
                                        <p:cTn id="70" dur="500" fill="hold"/>
                                        <p:tgtEl>
                                          <p:spTgt spid="20"/>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C -0.00573 -0.03101 -0.01128 -0.0618 -0.00104 -0.08981 C 0.0092 -0.11782 0.03542 -0.14259 0.06164 -0.16736 " pathEditMode="relative" ptsTypes="aaA">
                                      <p:cBhvr>
                                        <p:cTn id="72" dur="500" fill="hold"/>
                                        <p:tgtEl>
                                          <p:spTgt spid="21"/>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Horizontal)">
                                      <p:cBhvr>
                                        <p:cTn id="77" dur="500"/>
                                        <p:tgtEl>
                                          <p:spTgt spid="22"/>
                                        </p:tgtEl>
                                      </p:cBhvr>
                                    </p:animEffect>
                                  </p:childTnLst>
                                </p:cTn>
                              </p:par>
                              <p:par>
                                <p:cTn id="78" presetID="16" presetClass="entr" presetSubtype="26"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Horizontal)">
                                      <p:cBhvr>
                                        <p:cTn id="80" dur="500"/>
                                        <p:tgtEl>
                                          <p:spTgt spid="23"/>
                                        </p:tgtEl>
                                      </p:cBhvr>
                                    </p:animEffect>
                                  </p:childTnLst>
                                </p:cTn>
                              </p:par>
                              <p:par>
                                <p:cTn id="81" presetID="16" presetClass="entr" presetSubtype="26"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Horizontal)">
                                      <p:cBhvr>
                                        <p:cTn id="83" dur="500"/>
                                        <p:tgtEl>
                                          <p:spTgt spid="24"/>
                                        </p:tgtEl>
                                      </p:cBhvr>
                                    </p:animEffect>
                                  </p:childTnLst>
                                </p:cTn>
                              </p:par>
                              <p:par>
                                <p:cTn id="84" presetID="16" presetClass="entr" presetSubtype="26"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Horizontal)">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31">
                                            <p:bg/>
                                          </p:spTgt>
                                        </p:tgtEl>
                                        <p:attrNameLst>
                                          <p:attrName>style.visibility</p:attrName>
                                        </p:attrNameLst>
                                      </p:cBhvr>
                                      <p:to>
                                        <p:strVal val="visible"/>
                                      </p:to>
                                    </p:set>
                                    <p:anim calcmode="lin" valueType="num">
                                      <p:cBhvr>
                                        <p:cTn id="103" dur="500" fill="hold"/>
                                        <p:tgtEl>
                                          <p:spTgt spid="31">
                                            <p:bg/>
                                          </p:spTgt>
                                        </p:tgtEl>
                                        <p:attrNameLst>
                                          <p:attrName>ppt_w</p:attrName>
                                        </p:attrNameLst>
                                      </p:cBhvr>
                                      <p:tavLst>
                                        <p:tav tm="0">
                                          <p:val>
                                            <p:strVal val="#ppt_w*0.70"/>
                                          </p:val>
                                        </p:tav>
                                        <p:tav tm="100000">
                                          <p:val>
                                            <p:strVal val="#ppt_w"/>
                                          </p:val>
                                        </p:tav>
                                      </p:tavLst>
                                    </p:anim>
                                    <p:anim calcmode="lin" valueType="num">
                                      <p:cBhvr>
                                        <p:cTn id="104" dur="500" fill="hold"/>
                                        <p:tgtEl>
                                          <p:spTgt spid="31">
                                            <p:bg/>
                                          </p:spTgt>
                                        </p:tgtEl>
                                        <p:attrNameLst>
                                          <p:attrName>ppt_h</p:attrName>
                                        </p:attrNameLst>
                                      </p:cBhvr>
                                      <p:tavLst>
                                        <p:tav tm="0">
                                          <p:val>
                                            <p:strVal val="#ppt_h"/>
                                          </p:val>
                                        </p:tav>
                                        <p:tav tm="100000">
                                          <p:val>
                                            <p:strVal val="#ppt_h"/>
                                          </p:val>
                                        </p:tav>
                                      </p:tavLst>
                                    </p:anim>
                                    <p:animEffect transition="in" filter="fade">
                                      <p:cBhvr>
                                        <p:cTn id="105" dur="500"/>
                                        <p:tgtEl>
                                          <p:spTgt spid="31">
                                            <p:bg/>
                                          </p:spTgt>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31">
                                            <p:txEl>
                                              <p:pRg st="0" end="0"/>
                                            </p:txEl>
                                          </p:spTgt>
                                        </p:tgtEl>
                                        <p:attrNameLst>
                                          <p:attrName>style.visibility</p:attrName>
                                        </p:attrNameLst>
                                      </p:cBhvr>
                                      <p:to>
                                        <p:strVal val="visible"/>
                                      </p:to>
                                    </p:set>
                                    <p:anim calcmode="lin" valueType="num">
                                      <p:cBhvr>
                                        <p:cTn id="108" dur="500" fill="hold"/>
                                        <p:tgtEl>
                                          <p:spTgt spid="31">
                                            <p:txEl>
                                              <p:pRg st="0" end="0"/>
                                            </p:txEl>
                                          </p:spTgt>
                                        </p:tgtEl>
                                        <p:attrNameLst>
                                          <p:attrName>ppt_w</p:attrName>
                                        </p:attrNameLst>
                                      </p:cBhvr>
                                      <p:tavLst>
                                        <p:tav tm="0">
                                          <p:val>
                                            <p:strVal val="#ppt_w*0.70"/>
                                          </p:val>
                                        </p:tav>
                                        <p:tav tm="100000">
                                          <p:val>
                                            <p:strVal val="#ppt_w"/>
                                          </p:val>
                                        </p:tav>
                                      </p:tavLst>
                                    </p:anim>
                                    <p:anim calcmode="lin" valueType="num">
                                      <p:cBhvr>
                                        <p:cTn id="109" dur="500" fill="hold"/>
                                        <p:tgtEl>
                                          <p:spTgt spid="31">
                                            <p:txEl>
                                              <p:pRg st="0" end="0"/>
                                            </p:txEl>
                                          </p:spTgt>
                                        </p:tgtEl>
                                        <p:attrNameLst>
                                          <p:attrName>ppt_h</p:attrName>
                                        </p:attrNameLst>
                                      </p:cBhvr>
                                      <p:tavLst>
                                        <p:tav tm="0">
                                          <p:val>
                                            <p:strVal val="#ppt_h"/>
                                          </p:val>
                                        </p:tav>
                                        <p:tav tm="100000">
                                          <p:val>
                                            <p:strVal val="#ppt_h"/>
                                          </p:val>
                                        </p:tav>
                                      </p:tavLst>
                                    </p:anim>
                                    <p:animEffect transition="in" filter="fade">
                                      <p:cBhvr>
                                        <p:cTn id="110" dur="500"/>
                                        <p:tgtEl>
                                          <p:spTgt spid="31">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grpId="0" nodeType="clickEffect">
                                  <p:stCondLst>
                                    <p:cond delay="0"/>
                                  </p:stCondLst>
                                  <p:childTnLst>
                                    <p:set>
                                      <p:cBhvr>
                                        <p:cTn id="114" dur="1" fill="hold">
                                          <p:stCondLst>
                                            <p:cond delay="0"/>
                                          </p:stCondLst>
                                        </p:cTn>
                                        <p:tgtEl>
                                          <p:spTgt spid="31">
                                            <p:txEl>
                                              <p:pRg st="1" end="1"/>
                                            </p:txEl>
                                          </p:spTgt>
                                        </p:tgtEl>
                                        <p:attrNameLst>
                                          <p:attrName>style.visibility</p:attrName>
                                        </p:attrNameLst>
                                      </p:cBhvr>
                                      <p:to>
                                        <p:strVal val="visible"/>
                                      </p:to>
                                    </p:set>
                                    <p:anim calcmode="lin" valueType="num">
                                      <p:cBhvr>
                                        <p:cTn id="115" dur="500" fill="hold"/>
                                        <p:tgtEl>
                                          <p:spTgt spid="31">
                                            <p:txEl>
                                              <p:pRg st="1" end="1"/>
                                            </p:txEl>
                                          </p:spTgt>
                                        </p:tgtEl>
                                        <p:attrNameLst>
                                          <p:attrName>ppt_w</p:attrName>
                                        </p:attrNameLst>
                                      </p:cBhvr>
                                      <p:tavLst>
                                        <p:tav tm="0">
                                          <p:val>
                                            <p:strVal val="#ppt_w*0.70"/>
                                          </p:val>
                                        </p:tav>
                                        <p:tav tm="100000">
                                          <p:val>
                                            <p:strVal val="#ppt_w"/>
                                          </p:val>
                                        </p:tav>
                                      </p:tavLst>
                                    </p:anim>
                                    <p:anim calcmode="lin" valueType="num">
                                      <p:cBhvr>
                                        <p:cTn id="116" dur="500" fill="hold"/>
                                        <p:tgtEl>
                                          <p:spTgt spid="31">
                                            <p:txEl>
                                              <p:pRg st="1" end="1"/>
                                            </p:txEl>
                                          </p:spTgt>
                                        </p:tgtEl>
                                        <p:attrNameLst>
                                          <p:attrName>ppt_h</p:attrName>
                                        </p:attrNameLst>
                                      </p:cBhvr>
                                      <p:tavLst>
                                        <p:tav tm="0">
                                          <p:val>
                                            <p:strVal val="#ppt_h"/>
                                          </p:val>
                                        </p:tav>
                                        <p:tav tm="100000">
                                          <p:val>
                                            <p:strVal val="#ppt_h"/>
                                          </p:val>
                                        </p:tav>
                                      </p:tavLst>
                                    </p:anim>
                                    <p:animEffect transition="in" filter="fade">
                                      <p:cBhvr>
                                        <p:cTn id="117" dur="500"/>
                                        <p:tgtEl>
                                          <p:spTgt spid="31">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5" presetClass="entr" presetSubtype="0" fill="hold" grpId="0" nodeType="clickEffect">
                                  <p:stCondLst>
                                    <p:cond delay="0"/>
                                  </p:stCondLst>
                                  <p:childTnLst>
                                    <p:set>
                                      <p:cBhvr>
                                        <p:cTn id="121" dur="1" fill="hold">
                                          <p:stCondLst>
                                            <p:cond delay="0"/>
                                          </p:stCondLst>
                                        </p:cTn>
                                        <p:tgtEl>
                                          <p:spTgt spid="31">
                                            <p:txEl>
                                              <p:pRg st="2" end="2"/>
                                            </p:txEl>
                                          </p:spTgt>
                                        </p:tgtEl>
                                        <p:attrNameLst>
                                          <p:attrName>style.visibility</p:attrName>
                                        </p:attrNameLst>
                                      </p:cBhvr>
                                      <p:to>
                                        <p:strVal val="visible"/>
                                      </p:to>
                                    </p:set>
                                    <p:anim calcmode="lin" valueType="num">
                                      <p:cBhvr>
                                        <p:cTn id="122" dur="500" fill="hold"/>
                                        <p:tgtEl>
                                          <p:spTgt spid="31">
                                            <p:txEl>
                                              <p:pRg st="2" end="2"/>
                                            </p:txEl>
                                          </p:spTgt>
                                        </p:tgtEl>
                                        <p:attrNameLst>
                                          <p:attrName>ppt_w</p:attrName>
                                        </p:attrNameLst>
                                      </p:cBhvr>
                                      <p:tavLst>
                                        <p:tav tm="0">
                                          <p:val>
                                            <p:strVal val="#ppt_w*0.70"/>
                                          </p:val>
                                        </p:tav>
                                        <p:tav tm="100000">
                                          <p:val>
                                            <p:strVal val="#ppt_w"/>
                                          </p:val>
                                        </p:tav>
                                      </p:tavLst>
                                    </p:anim>
                                    <p:anim calcmode="lin" valueType="num">
                                      <p:cBhvr>
                                        <p:cTn id="123" dur="500" fill="hold"/>
                                        <p:tgtEl>
                                          <p:spTgt spid="31">
                                            <p:txEl>
                                              <p:pRg st="2" end="2"/>
                                            </p:txEl>
                                          </p:spTgt>
                                        </p:tgtEl>
                                        <p:attrNameLst>
                                          <p:attrName>ppt_h</p:attrName>
                                        </p:attrNameLst>
                                      </p:cBhvr>
                                      <p:tavLst>
                                        <p:tav tm="0">
                                          <p:val>
                                            <p:strVal val="#ppt_h"/>
                                          </p:val>
                                        </p:tav>
                                        <p:tav tm="100000">
                                          <p:val>
                                            <p:strVal val="#ppt_h"/>
                                          </p:val>
                                        </p:tav>
                                      </p:tavLst>
                                    </p:anim>
                                    <p:animEffect transition="in" filter="fade">
                                      <p:cBhvr>
                                        <p:cTn id="12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9" grpId="0" animBg="1"/>
      <p:bldP spid="20" grpId="0" animBg="1"/>
      <p:bldP spid="20" grpId="1" animBg="1"/>
      <p:bldP spid="21" grpId="0" animBg="1"/>
      <p:bldP spid="21" grpId="1" animBg="1"/>
      <p:bldP spid="22" grpId="0" animBg="1"/>
      <p:bldP spid="23" grpId="0" animBg="1"/>
      <p:bldP spid="24" grpId="0" animBg="1"/>
      <p:bldP spid="25" grpId="0" animBg="1"/>
      <p:bldP spid="26" grpId="0" animBg="1"/>
      <p:bldP spid="27" grpId="0" animBg="1"/>
      <p:bldP spid="31"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324298" y="1454218"/>
            <a:ext cx="8525021" cy="5165330"/>
          </a:xfrm>
          <a:prstGeom prst="roundRect">
            <a:avLst>
              <a:gd name="adj" fmla="val 32"/>
            </a:avLst>
          </a:prstGeom>
          <a:solidFill>
            <a:srgbClr val="D0FFFF"/>
          </a:solidFill>
          <a:ln w="36720" cap="flat">
            <a:solidFill>
              <a:srgbClr val="000000"/>
            </a:solidFill>
            <a:prstDash val="sysDot"/>
            <a:round/>
            <a:headEnd/>
            <a:tailEnd/>
          </a:ln>
          <a:effectLst/>
        </p:spPr>
        <p:txBody>
          <a:bodyPr wrap="none" anchor="ctr"/>
          <a:lstStyle/>
          <a:p>
            <a:endParaRPr lang="zh-CN" altLang="en-US"/>
          </a:p>
        </p:txBody>
      </p:sp>
      <p:sp>
        <p:nvSpPr>
          <p:cNvPr id="3075" name="AutoShape 3"/>
          <p:cNvSpPr>
            <a:spLocks noChangeArrowheads="1"/>
          </p:cNvSpPr>
          <p:nvPr/>
        </p:nvSpPr>
        <p:spPr bwMode="auto">
          <a:xfrm>
            <a:off x="467936"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77" name="Text Box 5"/>
          <p:cNvSpPr txBox="1">
            <a:spLocks noChangeArrowheads="1"/>
          </p:cNvSpPr>
          <p:nvPr/>
        </p:nvSpPr>
        <p:spPr bwMode="auto">
          <a:xfrm rot="16200000">
            <a:off x="991767"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78" name="Text Box 6"/>
          <p:cNvSpPr txBox="1">
            <a:spLocks noChangeArrowheads="1"/>
          </p:cNvSpPr>
          <p:nvPr/>
        </p:nvSpPr>
        <p:spPr bwMode="auto">
          <a:xfrm>
            <a:off x="891447"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1</a:t>
            </a:r>
          </a:p>
        </p:txBody>
      </p:sp>
      <p:sp>
        <p:nvSpPr>
          <p:cNvPr id="3079" name="AutoShape 7"/>
          <p:cNvSpPr>
            <a:spLocks noChangeArrowheads="1"/>
          </p:cNvSpPr>
          <p:nvPr/>
        </p:nvSpPr>
        <p:spPr bwMode="auto">
          <a:xfrm>
            <a:off x="2549954"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0" name="Text Box 8"/>
          <p:cNvSpPr txBox="1">
            <a:spLocks noChangeArrowheads="1"/>
          </p:cNvSpPr>
          <p:nvPr/>
        </p:nvSpPr>
        <p:spPr bwMode="auto">
          <a:xfrm rot="16200000">
            <a:off x="3073786"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1" name="Text Box 9"/>
          <p:cNvSpPr txBox="1">
            <a:spLocks noChangeArrowheads="1"/>
          </p:cNvSpPr>
          <p:nvPr/>
        </p:nvSpPr>
        <p:spPr bwMode="auto">
          <a:xfrm>
            <a:off x="2973466"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2</a:t>
            </a:r>
          </a:p>
        </p:txBody>
      </p:sp>
      <p:sp>
        <p:nvSpPr>
          <p:cNvPr id="3082" name="AutoShape 10"/>
          <p:cNvSpPr>
            <a:spLocks noChangeArrowheads="1"/>
          </p:cNvSpPr>
          <p:nvPr/>
        </p:nvSpPr>
        <p:spPr bwMode="auto">
          <a:xfrm>
            <a:off x="4633454"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3" name="Text Box 11"/>
          <p:cNvSpPr txBox="1">
            <a:spLocks noChangeArrowheads="1"/>
          </p:cNvSpPr>
          <p:nvPr/>
        </p:nvSpPr>
        <p:spPr bwMode="auto">
          <a:xfrm rot="16200000">
            <a:off x="5157285"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4" name="Text Box 12"/>
          <p:cNvSpPr txBox="1">
            <a:spLocks noChangeArrowheads="1"/>
          </p:cNvSpPr>
          <p:nvPr/>
        </p:nvSpPr>
        <p:spPr bwMode="auto">
          <a:xfrm>
            <a:off x="5056965"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3</a:t>
            </a:r>
          </a:p>
        </p:txBody>
      </p:sp>
      <p:sp>
        <p:nvSpPr>
          <p:cNvPr id="3085" name="AutoShape 13"/>
          <p:cNvSpPr>
            <a:spLocks noChangeArrowheads="1"/>
          </p:cNvSpPr>
          <p:nvPr/>
        </p:nvSpPr>
        <p:spPr bwMode="auto">
          <a:xfrm>
            <a:off x="6715472"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6" name="Text Box 14"/>
          <p:cNvSpPr txBox="1">
            <a:spLocks noChangeArrowheads="1"/>
          </p:cNvSpPr>
          <p:nvPr/>
        </p:nvSpPr>
        <p:spPr bwMode="auto">
          <a:xfrm rot="16200000">
            <a:off x="7239304"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7" name="Text Box 15"/>
          <p:cNvSpPr txBox="1">
            <a:spLocks noChangeArrowheads="1"/>
          </p:cNvSpPr>
          <p:nvPr/>
        </p:nvSpPr>
        <p:spPr bwMode="auto">
          <a:xfrm>
            <a:off x="7138984"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4</a:t>
            </a:r>
          </a:p>
        </p:txBody>
      </p:sp>
      <p:sp>
        <p:nvSpPr>
          <p:cNvPr id="3088" name="Text Box 16"/>
          <p:cNvSpPr txBox="1">
            <a:spLocks noChangeArrowheads="1"/>
          </p:cNvSpPr>
          <p:nvPr/>
        </p:nvSpPr>
        <p:spPr bwMode="auto">
          <a:xfrm>
            <a:off x="2169387" y="68849"/>
            <a:ext cx="1245360" cy="604525"/>
          </a:xfrm>
          <a:prstGeom prst="rect">
            <a:avLst/>
          </a:prstGeom>
          <a:noFill/>
          <a:ln w="9525" cap="flat">
            <a:noFill/>
            <a:round/>
            <a:headEnd/>
            <a:tailEnd/>
          </a:ln>
          <a:effectLst/>
        </p:spPr>
        <p:txBody>
          <a:bodyPr lIns="90000" tIns="74988" rIns="90000" bIns="45000"/>
          <a:lstStyle/>
          <a:p>
            <a:pPr>
              <a:tabLst>
                <a:tab pos="723900" algn="l"/>
              </a:tabLst>
            </a:pPr>
            <a:r>
              <a:rPr lang="en-US" sz="3400" dirty="0">
                <a:solidFill>
                  <a:srgbClr val="000000"/>
                </a:solidFill>
              </a:rPr>
              <a:t>Alice</a:t>
            </a:r>
          </a:p>
        </p:txBody>
      </p:sp>
      <p:sp>
        <p:nvSpPr>
          <p:cNvPr id="3089" name="Text Box 17"/>
          <p:cNvSpPr txBox="1">
            <a:spLocks noChangeArrowheads="1"/>
          </p:cNvSpPr>
          <p:nvPr/>
        </p:nvSpPr>
        <p:spPr bwMode="auto">
          <a:xfrm>
            <a:off x="2403355" y="5951213"/>
            <a:ext cx="4300271" cy="577657"/>
          </a:xfrm>
          <a:prstGeom prst="rect">
            <a:avLst/>
          </a:prstGeom>
          <a:noFill/>
          <a:ln w="9525" cap="flat">
            <a:noFill/>
            <a:round/>
            <a:headEnd/>
            <a:tailEnd/>
          </a:ln>
          <a:effectLst/>
        </p:spPr>
        <p:txBody>
          <a:bodyPr lIns="90000" tIns="73224" rIns="90000" bIns="45000"/>
          <a:lstStyle/>
          <a:p>
            <a:pPr>
              <a:tabLst>
                <a:tab pos="723900" algn="l"/>
                <a:tab pos="1447800" algn="l"/>
                <a:tab pos="2171700" algn="l"/>
                <a:tab pos="2895600" algn="l"/>
                <a:tab pos="3619500" algn="l"/>
                <a:tab pos="4343400" algn="l"/>
              </a:tabLst>
            </a:pPr>
            <a:r>
              <a:rPr lang="en-US" sz="3200">
                <a:solidFill>
                  <a:srgbClr val="000000"/>
                </a:solidFill>
              </a:rPr>
              <a:t>OpenStack Swift Cluster</a:t>
            </a:r>
          </a:p>
        </p:txBody>
      </p:sp>
      <p:sp>
        <p:nvSpPr>
          <p:cNvPr id="3090" name="Line 18"/>
          <p:cNvSpPr>
            <a:spLocks noChangeShapeType="1"/>
          </p:cNvSpPr>
          <p:nvPr/>
        </p:nvSpPr>
        <p:spPr bwMode="auto">
          <a:xfrm>
            <a:off x="2726171" y="670016"/>
            <a:ext cx="189544" cy="1266144"/>
          </a:xfrm>
          <a:prstGeom prst="line">
            <a:avLst/>
          </a:prstGeom>
          <a:noFill/>
          <a:ln w="36720" cap="flat">
            <a:solidFill>
              <a:srgbClr val="000000"/>
            </a:solidFill>
            <a:round/>
            <a:headEnd/>
            <a:tailEnd type="triangle" w="med" len="med"/>
          </a:ln>
          <a:effectLst/>
        </p:spPr>
        <p:txBody>
          <a:bodyPr/>
          <a:lstStyle/>
          <a:p>
            <a:endParaRPr lang="zh-CN" altLang="en-US"/>
          </a:p>
        </p:txBody>
      </p:sp>
      <p:sp>
        <p:nvSpPr>
          <p:cNvPr id="3091" name="Text Box 19"/>
          <p:cNvSpPr txBox="1">
            <a:spLocks noChangeArrowheads="1"/>
          </p:cNvSpPr>
          <p:nvPr/>
        </p:nvSpPr>
        <p:spPr bwMode="auto">
          <a:xfrm>
            <a:off x="1106165" y="910146"/>
            <a:ext cx="1853974" cy="453394"/>
          </a:xfrm>
          <a:prstGeom prst="rect">
            <a:avLst/>
          </a:prstGeom>
          <a:noFill/>
          <a:ln w="9525" cap="flat">
            <a:noFill/>
            <a:round/>
            <a:headEnd/>
            <a:tailEnd/>
          </a:ln>
          <a:effectLst/>
        </p:spPr>
        <p:txBody>
          <a:bodyPr lIns="90000" tIns="66168" rIns="90000" bIns="45000"/>
          <a:lstStyle/>
          <a:p>
            <a:pPr>
              <a:tabLst>
                <a:tab pos="723900" algn="l"/>
                <a:tab pos="1447800" algn="l"/>
              </a:tabLst>
            </a:pPr>
            <a:r>
              <a:rPr lang="en-US" sz="2400" i="1" dirty="0">
                <a:solidFill>
                  <a:srgbClr val="000000"/>
                </a:solidFill>
              </a:rPr>
              <a:t>Object Write</a:t>
            </a:r>
          </a:p>
        </p:txBody>
      </p:sp>
      <p:sp>
        <p:nvSpPr>
          <p:cNvPr id="3105" name="Line 33"/>
          <p:cNvSpPr>
            <a:spLocks noChangeShapeType="1"/>
          </p:cNvSpPr>
          <p:nvPr/>
        </p:nvSpPr>
        <p:spPr bwMode="auto">
          <a:xfrm flipH="1">
            <a:off x="2314506" y="2696854"/>
            <a:ext cx="549380" cy="421489"/>
          </a:xfrm>
          <a:prstGeom prst="line">
            <a:avLst/>
          </a:prstGeom>
          <a:noFill/>
          <a:ln w="36720" cap="flat">
            <a:solidFill>
              <a:srgbClr val="000000"/>
            </a:solidFill>
            <a:round/>
            <a:headEnd/>
            <a:tailEnd type="triangle" w="med" len="med"/>
          </a:ln>
          <a:effectLst/>
        </p:spPr>
        <p:txBody>
          <a:bodyPr/>
          <a:lstStyle/>
          <a:p>
            <a:endParaRPr lang="zh-CN" altLang="en-US"/>
          </a:p>
        </p:txBody>
      </p:sp>
      <p:sp>
        <p:nvSpPr>
          <p:cNvPr id="3107" name="Line 35"/>
          <p:cNvSpPr>
            <a:spLocks noChangeShapeType="1"/>
          </p:cNvSpPr>
          <p:nvPr/>
        </p:nvSpPr>
        <p:spPr bwMode="auto">
          <a:xfrm>
            <a:off x="3359957" y="2616250"/>
            <a:ext cx="1390480" cy="503771"/>
          </a:xfrm>
          <a:prstGeom prst="line">
            <a:avLst/>
          </a:prstGeom>
          <a:noFill/>
          <a:ln w="36720" cap="flat">
            <a:solidFill>
              <a:srgbClr val="000000"/>
            </a:solidFill>
            <a:round/>
            <a:headEnd/>
            <a:tailEnd type="triangle" w="med" len="med"/>
          </a:ln>
          <a:effectLst/>
        </p:spPr>
        <p:txBody>
          <a:bodyPr/>
          <a:lstStyle/>
          <a:p>
            <a:endParaRPr lang="zh-CN" altLang="en-US"/>
          </a:p>
        </p:txBody>
      </p:sp>
      <p:pic>
        <p:nvPicPr>
          <p:cNvPr id="3108" name="Picture 36"/>
          <p:cNvPicPr>
            <a:picLocks noChangeAspect="1" noChangeArrowheads="1"/>
          </p:cNvPicPr>
          <p:nvPr/>
        </p:nvPicPr>
        <p:blipFill>
          <a:blip r:embed="rId3"/>
          <a:srcRect/>
          <a:stretch>
            <a:fillRect/>
          </a:stretch>
        </p:blipFill>
        <p:spPr bwMode="auto">
          <a:xfrm>
            <a:off x="4787458" y="55415"/>
            <a:ext cx="355394" cy="523922"/>
          </a:xfrm>
          <a:prstGeom prst="rect">
            <a:avLst/>
          </a:prstGeom>
          <a:noFill/>
          <a:ln w="9525" cap="flat">
            <a:noFill/>
            <a:round/>
            <a:headEnd/>
            <a:tailEnd/>
          </a:ln>
          <a:effectLst/>
        </p:spPr>
      </p:pic>
      <p:pic>
        <p:nvPicPr>
          <p:cNvPr id="3109" name="Picture 37"/>
          <p:cNvPicPr>
            <a:picLocks noChangeAspect="1" noChangeArrowheads="1"/>
          </p:cNvPicPr>
          <p:nvPr/>
        </p:nvPicPr>
        <p:blipFill>
          <a:blip r:embed="rId4"/>
          <a:srcRect/>
          <a:stretch>
            <a:fillRect/>
          </a:stretch>
        </p:blipFill>
        <p:spPr bwMode="auto">
          <a:xfrm>
            <a:off x="1825839" y="68850"/>
            <a:ext cx="343548" cy="533997"/>
          </a:xfrm>
          <a:prstGeom prst="rect">
            <a:avLst/>
          </a:prstGeom>
          <a:noFill/>
          <a:ln w="9525" cap="flat">
            <a:noFill/>
            <a:round/>
            <a:headEnd/>
            <a:tailEnd/>
          </a:ln>
          <a:effectLst/>
        </p:spPr>
      </p:pic>
      <p:pic>
        <p:nvPicPr>
          <p:cNvPr id="35" name="Picture 34"/>
          <p:cNvPicPr>
            <a:picLocks noChangeAspect="1" noChangeArrowheads="1"/>
          </p:cNvPicPr>
          <p:nvPr/>
        </p:nvPicPr>
        <p:blipFill>
          <a:blip r:embed="rId5" cstate="print"/>
          <a:srcRect/>
          <a:stretch>
            <a:fillRect/>
          </a:stretch>
        </p:blipFill>
        <p:spPr bwMode="auto">
          <a:xfrm>
            <a:off x="8001000" y="5791200"/>
            <a:ext cx="685800" cy="749807"/>
          </a:xfrm>
          <a:prstGeom prst="rect">
            <a:avLst/>
          </a:prstGeom>
          <a:noFill/>
          <a:ln w="9525">
            <a:noFill/>
            <a:miter lim="800000"/>
            <a:headEnd/>
            <a:tailEnd/>
          </a:ln>
        </p:spPr>
      </p:pic>
      <p:sp>
        <p:nvSpPr>
          <p:cNvPr id="41" name="AutoShape 2"/>
          <p:cNvSpPr>
            <a:spLocks noChangeArrowheads="1"/>
          </p:cNvSpPr>
          <p:nvPr/>
        </p:nvSpPr>
        <p:spPr bwMode="auto">
          <a:xfrm>
            <a:off x="1593352"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8100000" sx="104000" sy="104000" algn="tr" rotWithShape="0">
              <a:prstClr val="black">
                <a:alpha val="40000"/>
              </a:prstClr>
            </a:outerShdw>
          </a:effectLst>
        </p:spPr>
        <p:txBody>
          <a:bodyPr lIns="99000" tIns="76932" rIns="99000" bIns="54000" anchor="ctr"/>
          <a:lstStyle/>
          <a:p>
            <a:pPr algn="ctr">
              <a:tabLst>
                <a:tab pos="723900" algn="l"/>
                <a:tab pos="1447800" algn="l"/>
              </a:tabLst>
            </a:pPr>
            <a:r>
              <a:rPr lang="en-US" sz="2600">
                <a:solidFill>
                  <a:srgbClr val="000000"/>
                </a:solidFill>
              </a:rPr>
              <a:t>Proxy Node</a:t>
            </a:r>
          </a:p>
        </p:txBody>
      </p:sp>
      <p:sp>
        <p:nvSpPr>
          <p:cNvPr id="42" name="AutoShape 4"/>
          <p:cNvSpPr>
            <a:spLocks noChangeArrowheads="1"/>
          </p:cNvSpPr>
          <p:nvPr/>
        </p:nvSpPr>
        <p:spPr bwMode="auto">
          <a:xfrm>
            <a:off x="586400" y="311834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3" name="AutoShape 23"/>
          <p:cNvSpPr>
            <a:spLocks noChangeArrowheads="1"/>
          </p:cNvSpPr>
          <p:nvPr/>
        </p:nvSpPr>
        <p:spPr bwMode="auto">
          <a:xfrm>
            <a:off x="5624115"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2700000" sx="104000" sy="104000" algn="tl" rotWithShape="0">
              <a:prstClr val="black">
                <a:alpha val="40000"/>
              </a:prstClr>
            </a:outerShdw>
          </a:effectLst>
        </p:spPr>
        <p:txBody>
          <a:bodyPr lIns="99000" tIns="76932" rIns="99000" bIns="54000" anchor="ctr"/>
          <a:lstStyle/>
          <a:p>
            <a:pPr algn="ctr">
              <a:tabLst>
                <a:tab pos="723900" algn="l"/>
                <a:tab pos="1447800" algn="l"/>
              </a:tabLst>
            </a:pPr>
            <a:r>
              <a:rPr lang="en-US" sz="2600" dirty="0">
                <a:solidFill>
                  <a:srgbClr val="000000"/>
                </a:solidFill>
              </a:rPr>
              <a:t>Proxy Node</a:t>
            </a:r>
          </a:p>
        </p:txBody>
      </p:sp>
      <p:sp>
        <p:nvSpPr>
          <p:cNvPr id="44" name="AutoShape 24"/>
          <p:cNvSpPr>
            <a:spLocks noChangeArrowheads="1"/>
          </p:cNvSpPr>
          <p:nvPr/>
        </p:nvSpPr>
        <p:spPr bwMode="auto">
          <a:xfrm>
            <a:off x="3608734"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5400000" sx="104000" sy="104000" algn="t" rotWithShape="0">
              <a:prstClr val="black">
                <a:alpha val="40000"/>
              </a:prstClr>
            </a:outerShdw>
          </a:effectLst>
        </p:spPr>
        <p:txBody>
          <a:bodyPr lIns="99000" tIns="76932" rIns="99000" bIns="54000" anchor="ctr"/>
          <a:lstStyle/>
          <a:p>
            <a:pPr algn="ctr">
              <a:tabLst>
                <a:tab pos="723900" algn="l"/>
                <a:tab pos="1447800" algn="l"/>
              </a:tabLst>
            </a:pPr>
            <a:r>
              <a:rPr lang="en-US" sz="2600" dirty="0">
                <a:solidFill>
                  <a:srgbClr val="000000"/>
                </a:solidFill>
              </a:rPr>
              <a:t>Proxy Node</a:t>
            </a:r>
          </a:p>
        </p:txBody>
      </p:sp>
      <p:sp>
        <p:nvSpPr>
          <p:cNvPr id="45" name="AutoShape 25"/>
          <p:cNvSpPr>
            <a:spLocks noChangeArrowheads="1"/>
          </p:cNvSpPr>
          <p:nvPr/>
        </p:nvSpPr>
        <p:spPr bwMode="auto">
          <a:xfrm>
            <a:off x="586400" y="4413033"/>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46" name="AutoShape 26"/>
          <p:cNvSpPr>
            <a:spLocks noChangeArrowheads="1"/>
          </p:cNvSpPr>
          <p:nvPr/>
        </p:nvSpPr>
        <p:spPr bwMode="auto">
          <a:xfrm>
            <a:off x="2668419" y="3118342"/>
            <a:ext cx="1729586" cy="643147"/>
          </a:xfrm>
          <a:prstGeom prst="roundRect">
            <a:avLst>
              <a:gd name="adj" fmla="val 259"/>
            </a:avLst>
          </a:prstGeom>
          <a:solidFill>
            <a:srgbClr val="D0FFD0"/>
          </a:solidFill>
          <a:ln w="18360" cap="flat">
            <a:solidFill>
              <a:srgbClr val="000000"/>
            </a:solidFill>
            <a:round/>
            <a:headEnd/>
            <a:tailEnd/>
          </a:ln>
          <a:effectLst>
            <a:outerShdw blurRad="381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7" name="AutoShape 27"/>
          <p:cNvSpPr>
            <a:spLocks noChangeArrowheads="1"/>
          </p:cNvSpPr>
          <p:nvPr/>
        </p:nvSpPr>
        <p:spPr bwMode="auto">
          <a:xfrm>
            <a:off x="2668419" y="4413033"/>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5000" sy="105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8" name="AutoShape 28"/>
          <p:cNvSpPr>
            <a:spLocks noChangeArrowheads="1"/>
          </p:cNvSpPr>
          <p:nvPr/>
        </p:nvSpPr>
        <p:spPr bwMode="auto">
          <a:xfrm>
            <a:off x="4750437" y="311834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9" name="AutoShape 29"/>
          <p:cNvSpPr>
            <a:spLocks noChangeArrowheads="1"/>
          </p:cNvSpPr>
          <p:nvPr/>
        </p:nvSpPr>
        <p:spPr bwMode="auto">
          <a:xfrm>
            <a:off x="4751918" y="441471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50" name="AutoShape 30"/>
          <p:cNvSpPr>
            <a:spLocks noChangeArrowheads="1"/>
          </p:cNvSpPr>
          <p:nvPr/>
        </p:nvSpPr>
        <p:spPr bwMode="auto">
          <a:xfrm>
            <a:off x="6833937" y="441471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51" name="AutoShape 31"/>
          <p:cNvSpPr>
            <a:spLocks noChangeArrowheads="1"/>
          </p:cNvSpPr>
          <p:nvPr/>
        </p:nvSpPr>
        <p:spPr bwMode="auto">
          <a:xfrm>
            <a:off x="6833937" y="3120021"/>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52" name="Snip Single Corner Rectangle 51"/>
          <p:cNvSpPr/>
          <p:nvPr/>
        </p:nvSpPr>
        <p:spPr>
          <a:xfrm>
            <a:off x="2590800" y="3810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3106" name="Line 34"/>
          <p:cNvSpPr>
            <a:spLocks noChangeShapeType="1"/>
          </p:cNvSpPr>
          <p:nvPr/>
        </p:nvSpPr>
        <p:spPr bwMode="auto">
          <a:xfrm>
            <a:off x="3114144" y="2691816"/>
            <a:ext cx="848256" cy="1727784"/>
          </a:xfrm>
          <a:prstGeom prst="line">
            <a:avLst/>
          </a:prstGeom>
          <a:noFill/>
          <a:ln w="36720" cap="flat">
            <a:solidFill>
              <a:srgbClr val="000000"/>
            </a:solidFill>
            <a:round/>
            <a:headEnd/>
            <a:tailEnd type="triangle" w="med" len="med"/>
          </a:ln>
          <a:effectLst/>
        </p:spPr>
        <p:txBody>
          <a:bodyPr/>
          <a:lstStyle/>
          <a:p>
            <a:endParaRPr lang="zh-CN" altLang="en-US"/>
          </a:p>
        </p:txBody>
      </p:sp>
      <p:sp>
        <p:nvSpPr>
          <p:cNvPr id="53" name="Snip Single Corner Rectangle 52"/>
          <p:cNvSpPr/>
          <p:nvPr/>
        </p:nvSpPr>
        <p:spPr>
          <a:xfrm>
            <a:off x="2819400" y="21336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54" name="Snip Single Corner Rectangle 53"/>
          <p:cNvSpPr/>
          <p:nvPr/>
        </p:nvSpPr>
        <p:spPr>
          <a:xfrm>
            <a:off x="2819400" y="21336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55" name="TextBox 54"/>
          <p:cNvSpPr txBox="1"/>
          <p:nvPr/>
        </p:nvSpPr>
        <p:spPr>
          <a:xfrm>
            <a:off x="1905000" y="3124200"/>
            <a:ext cx="428322" cy="338554"/>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altLang="zh-CN" sz="1600" dirty="0" smtClean="0"/>
              <a:t>OK</a:t>
            </a:r>
            <a:endParaRPr lang="zh-CN" altLang="en-US" sz="1600" dirty="0"/>
          </a:p>
        </p:txBody>
      </p:sp>
      <p:sp>
        <p:nvSpPr>
          <p:cNvPr id="56" name="TextBox 55"/>
          <p:cNvSpPr txBox="1"/>
          <p:nvPr/>
        </p:nvSpPr>
        <p:spPr>
          <a:xfrm>
            <a:off x="3733800" y="4419600"/>
            <a:ext cx="428322" cy="338554"/>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altLang="zh-CN" sz="1600" dirty="0" smtClean="0"/>
              <a:t>OK</a:t>
            </a:r>
            <a:endParaRPr lang="zh-CN" altLang="en-US" sz="1600" dirty="0"/>
          </a:p>
        </p:txBody>
      </p:sp>
      <p:sp>
        <p:nvSpPr>
          <p:cNvPr id="57" name="TextBox 56"/>
          <p:cNvSpPr txBox="1"/>
          <p:nvPr/>
        </p:nvSpPr>
        <p:spPr>
          <a:xfrm>
            <a:off x="2590800" y="2286000"/>
            <a:ext cx="428322"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1600" dirty="0" smtClean="0"/>
              <a:t>OK</a:t>
            </a:r>
            <a:endParaRPr lang="zh-CN" altLang="en-US" sz="1600" dirty="0"/>
          </a:p>
        </p:txBody>
      </p:sp>
      <p:sp>
        <p:nvSpPr>
          <p:cNvPr id="58"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5</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800"/>
                                  </p:stCondLst>
                                  <p:childTnLst>
                                    <p:set>
                                      <p:cBhvr>
                                        <p:cTn id="9" dur="1" fill="hold">
                                          <p:stCondLst>
                                            <p:cond delay="0"/>
                                          </p:stCondLst>
                                        </p:cTn>
                                        <p:tgtEl>
                                          <p:spTgt spid="309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090"/>
                                        </p:tgtEl>
                                        <p:attrNameLst>
                                          <p:attrName>style.visibility</p:attrName>
                                        </p:attrNameLst>
                                      </p:cBhvr>
                                      <p:to>
                                        <p:strVal val="visible"/>
                                      </p:to>
                                    </p:set>
                                    <p:anim calcmode="lin" valueType="num">
                                      <p:cBhvr>
                                        <p:cTn id="17" dur="500" fill="hold"/>
                                        <p:tgtEl>
                                          <p:spTgt spid="3090"/>
                                        </p:tgtEl>
                                        <p:attrNameLst>
                                          <p:attrName>ppt_w</p:attrName>
                                        </p:attrNameLst>
                                      </p:cBhvr>
                                      <p:tavLst>
                                        <p:tav tm="0">
                                          <p:val>
                                            <p:strVal val="#ppt_w*0.70"/>
                                          </p:val>
                                        </p:tav>
                                        <p:tav tm="100000">
                                          <p:val>
                                            <p:strVal val="#ppt_w"/>
                                          </p:val>
                                        </p:tav>
                                      </p:tavLst>
                                    </p:anim>
                                    <p:anim calcmode="lin" valueType="num">
                                      <p:cBhvr>
                                        <p:cTn id="18" dur="500" fill="hold"/>
                                        <p:tgtEl>
                                          <p:spTgt spid="3090"/>
                                        </p:tgtEl>
                                        <p:attrNameLst>
                                          <p:attrName>ppt_h</p:attrName>
                                        </p:attrNameLst>
                                      </p:cBhvr>
                                      <p:tavLst>
                                        <p:tav tm="0">
                                          <p:val>
                                            <p:strVal val="#ppt_h"/>
                                          </p:val>
                                        </p:tav>
                                        <p:tav tm="100000">
                                          <p:val>
                                            <p:strVal val="#ppt_h"/>
                                          </p:val>
                                        </p:tav>
                                      </p:tavLst>
                                    </p:anim>
                                    <p:animEffect transition="in" filter="fade">
                                      <p:cBhvr>
                                        <p:cTn id="19" dur="500"/>
                                        <p:tgtEl>
                                          <p:spTgt spid="3090"/>
                                        </p:tgtEl>
                                      </p:cBhvr>
                                    </p:animEffect>
                                  </p:childTnLst>
                                </p:cTn>
                              </p:par>
                              <p:par>
                                <p:cTn id="20" presetID="0" presetClass="path" presetSubtype="0" accel="50000" decel="50000" fill="hold" grpId="1" nodeType="withEffect">
                                  <p:stCondLst>
                                    <p:cond delay="0"/>
                                  </p:stCondLst>
                                  <p:childTnLst>
                                    <p:animMotion origin="layout" path="M 0.00105 3.3395E-6 C 0.00312 0.01526 0.00955 0.05874 0.01407 0.09135 C 0.01876 0.12396 0.02622 0.1672 0.02813 0.19426 C 0.03021 0.22155 0.02553 0.24491 0.02501 0.25532 " pathEditMode="relative" rAng="0" ptsTypes="aaaa">
                                      <p:cBhvr>
                                        <p:cTn id="21" dur="2000" fill="hold"/>
                                        <p:tgtEl>
                                          <p:spTgt spid="52"/>
                                        </p:tgtEl>
                                        <p:attrNameLst>
                                          <p:attrName>ppt_x</p:attrName>
                                          <p:attrName>ppt_y</p:attrName>
                                        </p:attrNameLst>
                                      </p:cBhvr>
                                      <p:rCtr x="1500" y="12800"/>
                                    </p:animMotion>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20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2" nodeType="clickEffect">
                                  <p:stCondLst>
                                    <p:cond delay="0"/>
                                  </p:stCondLst>
                                  <p:childTnLst>
                                    <p:animMotion origin="layout" path="M 0.0125 0.25532 L -0.07917 0.39963 " pathEditMode="relative" rAng="0" ptsTypes="AA">
                                      <p:cBhvr>
                                        <p:cTn id="32" dur="2000" fill="hold"/>
                                        <p:tgtEl>
                                          <p:spTgt spid="52"/>
                                        </p:tgtEl>
                                        <p:attrNameLst>
                                          <p:attrName>ppt_x</p:attrName>
                                          <p:attrName>ppt_y</p:attrName>
                                        </p:attrNameLst>
                                      </p:cBhvr>
                                      <p:rCtr x="-4600" y="7200"/>
                                    </p:animMotion>
                                  </p:childTnLst>
                                </p:cTn>
                              </p:par>
                              <p:par>
                                <p:cTn id="33" presetID="0" presetClass="path" presetSubtype="0" accel="50000" decel="50000" fill="hold" grpId="1" nodeType="withEffect">
                                  <p:stCondLst>
                                    <p:cond delay="0"/>
                                  </p:stCondLst>
                                  <p:childTnLst>
                                    <p:animMotion origin="layout" path="M -0.00086 -0.00439 L 0.11997 0.33973 " pathEditMode="relative" rAng="0" ptsTypes="AA">
                                      <p:cBhvr>
                                        <p:cTn id="34" dur="2000" fill="hold"/>
                                        <p:tgtEl>
                                          <p:spTgt spid="54"/>
                                        </p:tgtEl>
                                        <p:attrNameLst>
                                          <p:attrName>ppt_x</p:attrName>
                                          <p:attrName>ppt_y</p:attrName>
                                        </p:attrNameLst>
                                      </p:cBhvr>
                                      <p:rCtr x="6000" y="17200"/>
                                    </p:animMotion>
                                  </p:childTnLst>
                                </p:cTn>
                              </p:par>
                              <p:par>
                                <p:cTn id="35" presetID="0" presetClass="path" presetSubtype="0" accel="50000" decel="50000" fill="hold" grpId="1" nodeType="withEffect">
                                  <p:stCondLst>
                                    <p:cond delay="0"/>
                                  </p:stCondLst>
                                  <p:childTnLst>
                                    <p:animMotion origin="layout" path="M -1.11111E-6 1.11008E-7 L 0.22014 0.15102 " pathEditMode="relative" rAng="0" ptsTypes="AA">
                                      <p:cBhvr>
                                        <p:cTn id="36" dur="2000" fill="hold"/>
                                        <p:tgtEl>
                                          <p:spTgt spid="53"/>
                                        </p:tgtEl>
                                        <p:attrNameLst>
                                          <p:attrName>ppt_x</p:attrName>
                                          <p:attrName>ppt_y</p:attrName>
                                        </p:attrNameLst>
                                      </p:cBhvr>
                                      <p:rCtr x="11000" y="7500"/>
                                    </p:animMotion>
                                  </p:childTnLst>
                                </p:cTn>
                              </p:par>
                              <p:par>
                                <p:cTn id="37" presetID="55" presetClass="entr" presetSubtype="0" fill="hold" grpId="0" nodeType="withEffect">
                                  <p:stCondLst>
                                    <p:cond delay="0"/>
                                  </p:stCondLst>
                                  <p:childTnLst>
                                    <p:set>
                                      <p:cBhvr>
                                        <p:cTn id="38" dur="1" fill="hold">
                                          <p:stCondLst>
                                            <p:cond delay="0"/>
                                          </p:stCondLst>
                                        </p:cTn>
                                        <p:tgtEl>
                                          <p:spTgt spid="3106"/>
                                        </p:tgtEl>
                                        <p:attrNameLst>
                                          <p:attrName>style.visibility</p:attrName>
                                        </p:attrNameLst>
                                      </p:cBhvr>
                                      <p:to>
                                        <p:strVal val="visible"/>
                                      </p:to>
                                    </p:set>
                                    <p:anim calcmode="lin" valueType="num">
                                      <p:cBhvr>
                                        <p:cTn id="39" dur="1000" fill="hold"/>
                                        <p:tgtEl>
                                          <p:spTgt spid="3106"/>
                                        </p:tgtEl>
                                        <p:attrNameLst>
                                          <p:attrName>ppt_w</p:attrName>
                                        </p:attrNameLst>
                                      </p:cBhvr>
                                      <p:tavLst>
                                        <p:tav tm="0">
                                          <p:val>
                                            <p:strVal val="#ppt_w*0.70"/>
                                          </p:val>
                                        </p:tav>
                                        <p:tav tm="100000">
                                          <p:val>
                                            <p:strVal val="#ppt_w"/>
                                          </p:val>
                                        </p:tav>
                                      </p:tavLst>
                                    </p:anim>
                                    <p:anim calcmode="lin" valueType="num">
                                      <p:cBhvr>
                                        <p:cTn id="40" dur="1000" fill="hold"/>
                                        <p:tgtEl>
                                          <p:spTgt spid="3106"/>
                                        </p:tgtEl>
                                        <p:attrNameLst>
                                          <p:attrName>ppt_h</p:attrName>
                                        </p:attrNameLst>
                                      </p:cBhvr>
                                      <p:tavLst>
                                        <p:tav tm="0">
                                          <p:val>
                                            <p:strVal val="#ppt_h"/>
                                          </p:val>
                                        </p:tav>
                                        <p:tav tm="100000">
                                          <p:val>
                                            <p:strVal val="#ppt_h"/>
                                          </p:val>
                                        </p:tav>
                                      </p:tavLst>
                                    </p:anim>
                                    <p:animEffect transition="in" filter="fade">
                                      <p:cBhvr>
                                        <p:cTn id="41" dur="1000"/>
                                        <p:tgtEl>
                                          <p:spTgt spid="3106"/>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3105"/>
                                        </p:tgtEl>
                                        <p:attrNameLst>
                                          <p:attrName>style.visibility</p:attrName>
                                        </p:attrNameLst>
                                      </p:cBhvr>
                                      <p:to>
                                        <p:strVal val="visible"/>
                                      </p:to>
                                    </p:set>
                                    <p:anim calcmode="lin" valueType="num">
                                      <p:cBhvr>
                                        <p:cTn id="44" dur="500" fill="hold"/>
                                        <p:tgtEl>
                                          <p:spTgt spid="3105"/>
                                        </p:tgtEl>
                                        <p:attrNameLst>
                                          <p:attrName>ppt_w</p:attrName>
                                        </p:attrNameLst>
                                      </p:cBhvr>
                                      <p:tavLst>
                                        <p:tav tm="0">
                                          <p:val>
                                            <p:strVal val="#ppt_w*0.70"/>
                                          </p:val>
                                        </p:tav>
                                        <p:tav tm="100000">
                                          <p:val>
                                            <p:strVal val="#ppt_w"/>
                                          </p:val>
                                        </p:tav>
                                      </p:tavLst>
                                    </p:anim>
                                    <p:anim calcmode="lin" valueType="num">
                                      <p:cBhvr>
                                        <p:cTn id="45" dur="500" fill="hold"/>
                                        <p:tgtEl>
                                          <p:spTgt spid="3105"/>
                                        </p:tgtEl>
                                        <p:attrNameLst>
                                          <p:attrName>ppt_h</p:attrName>
                                        </p:attrNameLst>
                                      </p:cBhvr>
                                      <p:tavLst>
                                        <p:tav tm="0">
                                          <p:val>
                                            <p:strVal val="#ppt_h"/>
                                          </p:val>
                                        </p:tav>
                                        <p:tav tm="100000">
                                          <p:val>
                                            <p:strVal val="#ppt_h"/>
                                          </p:val>
                                        </p:tav>
                                      </p:tavLst>
                                    </p:anim>
                                    <p:animEffect transition="in" filter="fade">
                                      <p:cBhvr>
                                        <p:cTn id="46" dur="500"/>
                                        <p:tgtEl>
                                          <p:spTgt spid="3105"/>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107"/>
                                        </p:tgtEl>
                                        <p:attrNameLst>
                                          <p:attrName>style.visibility</p:attrName>
                                        </p:attrNameLst>
                                      </p:cBhvr>
                                      <p:to>
                                        <p:strVal val="visible"/>
                                      </p:to>
                                    </p:set>
                                    <p:anim calcmode="lin" valueType="num">
                                      <p:cBhvr>
                                        <p:cTn id="49" dur="500" fill="hold"/>
                                        <p:tgtEl>
                                          <p:spTgt spid="3107"/>
                                        </p:tgtEl>
                                        <p:attrNameLst>
                                          <p:attrName>ppt_w</p:attrName>
                                        </p:attrNameLst>
                                      </p:cBhvr>
                                      <p:tavLst>
                                        <p:tav tm="0">
                                          <p:val>
                                            <p:strVal val="#ppt_w*0.70"/>
                                          </p:val>
                                        </p:tav>
                                        <p:tav tm="100000">
                                          <p:val>
                                            <p:strVal val="#ppt_w"/>
                                          </p:val>
                                        </p:tav>
                                      </p:tavLst>
                                    </p:anim>
                                    <p:anim calcmode="lin" valueType="num">
                                      <p:cBhvr>
                                        <p:cTn id="50" dur="500" fill="hold"/>
                                        <p:tgtEl>
                                          <p:spTgt spid="3107"/>
                                        </p:tgtEl>
                                        <p:attrNameLst>
                                          <p:attrName>ppt_h</p:attrName>
                                        </p:attrNameLst>
                                      </p:cBhvr>
                                      <p:tavLst>
                                        <p:tav tm="0">
                                          <p:val>
                                            <p:strVal val="#ppt_h"/>
                                          </p:val>
                                        </p:tav>
                                        <p:tav tm="100000">
                                          <p:val>
                                            <p:strVal val="#ppt_h"/>
                                          </p:val>
                                        </p:tav>
                                      </p:tavLst>
                                    </p:anim>
                                    <p:animEffect transition="in" filter="fade">
                                      <p:cBhvr>
                                        <p:cTn id="51" dur="500"/>
                                        <p:tgtEl>
                                          <p:spTgt spid="310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0" presetClass="path" presetSubtype="0" accel="50000" decel="50000" fill="hold" grpId="1" nodeType="withEffect">
                                  <p:stCondLst>
                                    <p:cond delay="0"/>
                                  </p:stCondLst>
                                  <p:childTnLst>
                                    <p:animMotion origin="layout" path="M 3.33333E-6 8.78816E-7 L -0.09601 -0.32193 " pathEditMode="relative" rAng="0" ptsTypes="AA">
                                      <p:cBhvr>
                                        <p:cTn id="58" dur="2000" fill="hold"/>
                                        <p:tgtEl>
                                          <p:spTgt spid="56"/>
                                        </p:tgtEl>
                                        <p:attrNameLst>
                                          <p:attrName>ppt_x</p:attrName>
                                          <p:attrName>ppt_y</p:attrName>
                                        </p:attrNameLst>
                                      </p:cBhvr>
                                      <p:rCtr x="-4800" y="-16100"/>
                                    </p:animMotion>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0" presetClass="path" presetSubtype="0" accel="50000" decel="50000" fill="hold" grpId="1" nodeType="withEffect">
                                  <p:stCondLst>
                                    <p:cond delay="0"/>
                                  </p:stCondLst>
                                  <p:childTnLst>
                                    <p:animMotion origin="layout" path="M -3.33333E-6 3.36725E-6 L 0.09653 -0.13992 " pathEditMode="relative" rAng="0" ptsTypes="AA">
                                      <p:cBhvr>
                                        <p:cTn id="63" dur="2000" fill="hold"/>
                                        <p:tgtEl>
                                          <p:spTgt spid="55"/>
                                        </p:tgtEl>
                                        <p:attrNameLst>
                                          <p:attrName>ppt_x</p:attrName>
                                          <p:attrName>ppt_y</p:attrName>
                                        </p:attrNameLst>
                                      </p:cBhvr>
                                      <p:rCtr x="4800" y="-7000"/>
                                    </p:animMotion>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2" nodeType="clickEffect">
                                  <p:stCondLst>
                                    <p:cond delay="0"/>
                                  </p:stCondLst>
                                  <p:childTnLst>
                                    <p:set>
                                      <p:cBhvr>
                                        <p:cTn id="67" dur="1" fill="hold">
                                          <p:stCondLst>
                                            <p:cond delay="0"/>
                                          </p:stCondLst>
                                        </p:cTn>
                                        <p:tgtEl>
                                          <p:spTgt spid="55"/>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56"/>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0" presetClass="path" presetSubtype="0" accel="50000" decel="50000" fill="hold" grpId="1" nodeType="withEffect">
                                  <p:stCondLst>
                                    <p:cond delay="0"/>
                                  </p:stCondLst>
                                  <p:childTnLst>
                                    <p:animMotion origin="layout" path="M 0.02656 6.84551E-7 L -0.00677 -0.2759 " pathEditMode="relative" rAng="0" ptsTypes="AA">
                                      <p:cBhvr>
                                        <p:cTn id="75" dur="2000" fill="hold"/>
                                        <p:tgtEl>
                                          <p:spTgt spid="57"/>
                                        </p:tgtEl>
                                        <p:attrNameLst>
                                          <p:attrName>ppt_x</p:attrName>
                                          <p:attrName>ppt_y</p:attrName>
                                        </p:attrNameLst>
                                      </p:cBhvr>
                                      <p:rCtr x="-1700" y="-13800"/>
                                    </p:animMotion>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2" nodeType="clickEffect">
                                  <p:stCondLst>
                                    <p:cond delay="0"/>
                                  </p:stCondLst>
                                  <p:childTnLst>
                                    <p:set>
                                      <p:cBhvr>
                                        <p:cTn id="79"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p:bldP spid="3090" grpId="0" animBg="1"/>
      <p:bldP spid="3091" grpId="0"/>
      <p:bldP spid="3105" grpId="0" animBg="1"/>
      <p:bldP spid="3107" grpId="0" animBg="1"/>
      <p:bldP spid="52" grpId="0" animBg="1"/>
      <p:bldP spid="52" grpId="1" animBg="1"/>
      <p:bldP spid="52" grpId="2" animBg="1"/>
      <p:bldP spid="3106" grpId="0" animBg="1"/>
      <p:bldP spid="53" grpId="0" animBg="1"/>
      <p:bldP spid="53" grpId="1" animBg="1"/>
      <p:bldP spid="54" grpId="0" animBg="1"/>
      <p:bldP spid="54" grpId="1" animBg="1"/>
      <p:bldP spid="55" grpId="0" animBg="1"/>
      <p:bldP spid="55" grpId="1" animBg="1"/>
      <p:bldP spid="55" grpId="2" animBg="1"/>
      <p:bldP spid="56" grpId="0" animBg="1"/>
      <p:bldP spid="56" grpId="1" animBg="1"/>
      <p:bldP spid="56" grpId="2" animBg="1"/>
      <p:bldP spid="57" grpId="0" animBg="1"/>
      <p:bldP spid="57" grpId="1" animBg="1"/>
      <p:bldP spid="5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324298" y="1454218"/>
            <a:ext cx="8525021" cy="5165330"/>
          </a:xfrm>
          <a:prstGeom prst="roundRect">
            <a:avLst>
              <a:gd name="adj" fmla="val 32"/>
            </a:avLst>
          </a:prstGeom>
          <a:solidFill>
            <a:srgbClr val="D0FFFF"/>
          </a:solidFill>
          <a:ln w="36720" cap="flat">
            <a:solidFill>
              <a:srgbClr val="000000"/>
            </a:solidFill>
            <a:prstDash val="sysDot"/>
            <a:round/>
            <a:headEnd/>
            <a:tailEnd/>
          </a:ln>
          <a:effectLst/>
        </p:spPr>
        <p:txBody>
          <a:bodyPr wrap="none" anchor="ctr"/>
          <a:lstStyle/>
          <a:p>
            <a:endParaRPr lang="zh-CN" altLang="en-US"/>
          </a:p>
        </p:txBody>
      </p:sp>
      <p:sp>
        <p:nvSpPr>
          <p:cNvPr id="3074" name="AutoShape 2"/>
          <p:cNvSpPr>
            <a:spLocks noChangeArrowheads="1"/>
          </p:cNvSpPr>
          <p:nvPr/>
        </p:nvSpPr>
        <p:spPr bwMode="auto">
          <a:xfrm>
            <a:off x="1593352"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8100000" sx="104000" sy="104000" algn="tr" rotWithShape="0">
              <a:prstClr val="black">
                <a:alpha val="40000"/>
              </a:prstClr>
            </a:outerShdw>
          </a:effectLst>
        </p:spPr>
        <p:txBody>
          <a:bodyPr lIns="99000" tIns="76932" rIns="99000" bIns="54000" anchor="ctr"/>
          <a:lstStyle/>
          <a:p>
            <a:pPr algn="ctr">
              <a:tabLst>
                <a:tab pos="723900" algn="l"/>
                <a:tab pos="1447800" algn="l"/>
              </a:tabLst>
            </a:pPr>
            <a:r>
              <a:rPr lang="en-US" sz="2600">
                <a:solidFill>
                  <a:srgbClr val="000000"/>
                </a:solidFill>
              </a:rPr>
              <a:t>Proxy Node</a:t>
            </a:r>
          </a:p>
        </p:txBody>
      </p:sp>
      <p:sp>
        <p:nvSpPr>
          <p:cNvPr id="3075" name="AutoShape 3"/>
          <p:cNvSpPr>
            <a:spLocks noChangeArrowheads="1"/>
          </p:cNvSpPr>
          <p:nvPr/>
        </p:nvSpPr>
        <p:spPr bwMode="auto">
          <a:xfrm>
            <a:off x="467936"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76" name="AutoShape 4"/>
          <p:cNvSpPr>
            <a:spLocks noChangeArrowheads="1"/>
          </p:cNvSpPr>
          <p:nvPr/>
        </p:nvSpPr>
        <p:spPr bwMode="auto">
          <a:xfrm>
            <a:off x="586400" y="311834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077" name="Text Box 5"/>
          <p:cNvSpPr txBox="1">
            <a:spLocks noChangeArrowheads="1"/>
          </p:cNvSpPr>
          <p:nvPr/>
        </p:nvSpPr>
        <p:spPr bwMode="auto">
          <a:xfrm rot="16200000">
            <a:off x="991767"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78" name="Text Box 6"/>
          <p:cNvSpPr txBox="1">
            <a:spLocks noChangeArrowheads="1"/>
          </p:cNvSpPr>
          <p:nvPr/>
        </p:nvSpPr>
        <p:spPr bwMode="auto">
          <a:xfrm>
            <a:off x="891447"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1</a:t>
            </a:r>
          </a:p>
        </p:txBody>
      </p:sp>
      <p:sp>
        <p:nvSpPr>
          <p:cNvPr id="3079" name="AutoShape 7"/>
          <p:cNvSpPr>
            <a:spLocks noChangeArrowheads="1"/>
          </p:cNvSpPr>
          <p:nvPr/>
        </p:nvSpPr>
        <p:spPr bwMode="auto">
          <a:xfrm>
            <a:off x="2549954"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0" name="Text Box 8"/>
          <p:cNvSpPr txBox="1">
            <a:spLocks noChangeArrowheads="1"/>
          </p:cNvSpPr>
          <p:nvPr/>
        </p:nvSpPr>
        <p:spPr bwMode="auto">
          <a:xfrm rot="16200000">
            <a:off x="3073786"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1" name="Text Box 9"/>
          <p:cNvSpPr txBox="1">
            <a:spLocks noChangeArrowheads="1"/>
          </p:cNvSpPr>
          <p:nvPr/>
        </p:nvSpPr>
        <p:spPr bwMode="auto">
          <a:xfrm>
            <a:off x="2973466"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2</a:t>
            </a:r>
          </a:p>
        </p:txBody>
      </p:sp>
      <p:sp>
        <p:nvSpPr>
          <p:cNvPr id="3082" name="AutoShape 10"/>
          <p:cNvSpPr>
            <a:spLocks noChangeArrowheads="1"/>
          </p:cNvSpPr>
          <p:nvPr/>
        </p:nvSpPr>
        <p:spPr bwMode="auto">
          <a:xfrm>
            <a:off x="4633454"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3" name="Text Box 11"/>
          <p:cNvSpPr txBox="1">
            <a:spLocks noChangeArrowheads="1"/>
          </p:cNvSpPr>
          <p:nvPr/>
        </p:nvSpPr>
        <p:spPr bwMode="auto">
          <a:xfrm rot="16200000">
            <a:off x="5157285"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4" name="Text Box 12"/>
          <p:cNvSpPr txBox="1">
            <a:spLocks noChangeArrowheads="1"/>
          </p:cNvSpPr>
          <p:nvPr/>
        </p:nvSpPr>
        <p:spPr bwMode="auto">
          <a:xfrm>
            <a:off x="5056965"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3</a:t>
            </a:r>
          </a:p>
        </p:txBody>
      </p:sp>
      <p:sp>
        <p:nvSpPr>
          <p:cNvPr id="3085" name="AutoShape 13"/>
          <p:cNvSpPr>
            <a:spLocks noChangeArrowheads="1"/>
          </p:cNvSpPr>
          <p:nvPr/>
        </p:nvSpPr>
        <p:spPr bwMode="auto">
          <a:xfrm>
            <a:off x="6715472"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6" name="Text Box 14"/>
          <p:cNvSpPr txBox="1">
            <a:spLocks noChangeArrowheads="1"/>
          </p:cNvSpPr>
          <p:nvPr/>
        </p:nvSpPr>
        <p:spPr bwMode="auto">
          <a:xfrm rot="16200000">
            <a:off x="7239304"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7" name="Text Box 15"/>
          <p:cNvSpPr txBox="1">
            <a:spLocks noChangeArrowheads="1"/>
          </p:cNvSpPr>
          <p:nvPr/>
        </p:nvSpPr>
        <p:spPr bwMode="auto">
          <a:xfrm>
            <a:off x="7138984"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4</a:t>
            </a:r>
          </a:p>
        </p:txBody>
      </p:sp>
      <p:sp>
        <p:nvSpPr>
          <p:cNvPr id="3089" name="Text Box 17"/>
          <p:cNvSpPr txBox="1">
            <a:spLocks noChangeArrowheads="1"/>
          </p:cNvSpPr>
          <p:nvPr/>
        </p:nvSpPr>
        <p:spPr bwMode="auto">
          <a:xfrm>
            <a:off x="2403355" y="5951213"/>
            <a:ext cx="4300271" cy="577657"/>
          </a:xfrm>
          <a:prstGeom prst="rect">
            <a:avLst/>
          </a:prstGeom>
          <a:noFill/>
          <a:ln w="9525" cap="flat">
            <a:noFill/>
            <a:round/>
            <a:headEnd/>
            <a:tailEnd/>
          </a:ln>
          <a:effectLst/>
        </p:spPr>
        <p:txBody>
          <a:bodyPr lIns="90000" tIns="73224" rIns="90000" bIns="45000"/>
          <a:lstStyle/>
          <a:p>
            <a:pPr>
              <a:tabLst>
                <a:tab pos="723900" algn="l"/>
                <a:tab pos="1447800" algn="l"/>
                <a:tab pos="2171700" algn="l"/>
                <a:tab pos="2895600" algn="l"/>
                <a:tab pos="3619500" algn="l"/>
                <a:tab pos="4343400" algn="l"/>
              </a:tabLst>
            </a:pPr>
            <a:r>
              <a:rPr lang="en-US" sz="3200">
                <a:solidFill>
                  <a:srgbClr val="000000"/>
                </a:solidFill>
              </a:rPr>
              <a:t>OpenStack Swift Cluster</a:t>
            </a:r>
          </a:p>
        </p:txBody>
      </p:sp>
      <p:sp>
        <p:nvSpPr>
          <p:cNvPr id="3092" name="Text Box 20"/>
          <p:cNvSpPr txBox="1">
            <a:spLocks noChangeArrowheads="1"/>
          </p:cNvSpPr>
          <p:nvPr/>
        </p:nvSpPr>
        <p:spPr bwMode="auto">
          <a:xfrm>
            <a:off x="5142853" y="55415"/>
            <a:ext cx="1245360" cy="604525"/>
          </a:xfrm>
          <a:prstGeom prst="rect">
            <a:avLst/>
          </a:prstGeom>
          <a:noFill/>
          <a:ln w="9525" cap="flat">
            <a:noFill/>
            <a:round/>
            <a:headEnd/>
            <a:tailEnd/>
          </a:ln>
          <a:effectLst/>
        </p:spPr>
        <p:txBody>
          <a:bodyPr lIns="90000" tIns="74988" rIns="90000" bIns="45000"/>
          <a:lstStyle/>
          <a:p>
            <a:pPr>
              <a:tabLst>
                <a:tab pos="723900" algn="l"/>
              </a:tabLst>
            </a:pPr>
            <a:r>
              <a:rPr lang="en-US" sz="3400" dirty="0">
                <a:solidFill>
                  <a:srgbClr val="000000"/>
                </a:solidFill>
              </a:rPr>
              <a:t>Bob</a:t>
            </a:r>
          </a:p>
        </p:txBody>
      </p:sp>
      <p:sp>
        <p:nvSpPr>
          <p:cNvPr id="3093" name="Line 21"/>
          <p:cNvSpPr>
            <a:spLocks noChangeShapeType="1"/>
          </p:cNvSpPr>
          <p:nvPr/>
        </p:nvSpPr>
        <p:spPr bwMode="auto">
          <a:xfrm>
            <a:off x="5536748" y="639790"/>
            <a:ext cx="512360" cy="1264464"/>
          </a:xfrm>
          <a:prstGeom prst="line">
            <a:avLst/>
          </a:prstGeom>
          <a:noFill/>
          <a:ln w="36720" cap="flat">
            <a:solidFill>
              <a:srgbClr val="000000"/>
            </a:solidFill>
            <a:round/>
            <a:headEnd type="stealth" w="med" len="med"/>
            <a:tailEnd/>
          </a:ln>
          <a:effectLst/>
        </p:spPr>
        <p:txBody>
          <a:bodyPr/>
          <a:lstStyle/>
          <a:p>
            <a:endParaRPr lang="zh-CN" altLang="en-US"/>
          </a:p>
        </p:txBody>
      </p:sp>
      <p:sp>
        <p:nvSpPr>
          <p:cNvPr id="3094" name="Text Box 22"/>
          <p:cNvSpPr txBox="1">
            <a:spLocks noChangeArrowheads="1"/>
          </p:cNvSpPr>
          <p:nvPr/>
        </p:nvSpPr>
        <p:spPr bwMode="auto">
          <a:xfrm>
            <a:off x="5838833" y="921902"/>
            <a:ext cx="1882109" cy="453394"/>
          </a:xfrm>
          <a:prstGeom prst="rect">
            <a:avLst/>
          </a:prstGeom>
          <a:noFill/>
          <a:ln w="9525" cap="flat">
            <a:noFill/>
            <a:round/>
            <a:headEnd/>
            <a:tailEnd/>
          </a:ln>
          <a:effectLst/>
        </p:spPr>
        <p:txBody>
          <a:bodyPr lIns="90000" tIns="66168" rIns="90000" bIns="45000"/>
          <a:lstStyle/>
          <a:p>
            <a:pPr>
              <a:tabLst>
                <a:tab pos="723900" algn="l"/>
                <a:tab pos="1447800" algn="l"/>
              </a:tabLst>
            </a:pPr>
            <a:r>
              <a:rPr lang="en-US" sz="2400" i="1" dirty="0">
                <a:solidFill>
                  <a:srgbClr val="000000"/>
                </a:solidFill>
              </a:rPr>
              <a:t>Object Read</a:t>
            </a:r>
          </a:p>
        </p:txBody>
      </p:sp>
      <p:sp>
        <p:nvSpPr>
          <p:cNvPr id="3095" name="AutoShape 23"/>
          <p:cNvSpPr>
            <a:spLocks noChangeArrowheads="1"/>
          </p:cNvSpPr>
          <p:nvPr/>
        </p:nvSpPr>
        <p:spPr bwMode="auto">
          <a:xfrm>
            <a:off x="5624115"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2700000" sx="104000" sy="104000" algn="tl" rotWithShape="0">
              <a:prstClr val="black">
                <a:alpha val="40000"/>
              </a:prstClr>
            </a:outerShdw>
          </a:effectLst>
        </p:spPr>
        <p:txBody>
          <a:bodyPr lIns="99000" tIns="76932" rIns="99000" bIns="54000" anchor="ctr"/>
          <a:lstStyle/>
          <a:p>
            <a:pPr algn="ctr">
              <a:tabLst>
                <a:tab pos="723900" algn="l"/>
                <a:tab pos="1447800" algn="l"/>
              </a:tabLst>
            </a:pPr>
            <a:r>
              <a:rPr lang="en-US" sz="2600" dirty="0">
                <a:solidFill>
                  <a:srgbClr val="000000"/>
                </a:solidFill>
              </a:rPr>
              <a:t>Proxy Node</a:t>
            </a:r>
          </a:p>
        </p:txBody>
      </p:sp>
      <p:sp>
        <p:nvSpPr>
          <p:cNvPr id="3096" name="AutoShape 24"/>
          <p:cNvSpPr>
            <a:spLocks noChangeArrowheads="1"/>
          </p:cNvSpPr>
          <p:nvPr/>
        </p:nvSpPr>
        <p:spPr bwMode="auto">
          <a:xfrm>
            <a:off x="3608734"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5400000" sx="104000" sy="104000" algn="t" rotWithShape="0">
              <a:prstClr val="black">
                <a:alpha val="40000"/>
              </a:prstClr>
            </a:outerShdw>
          </a:effectLst>
        </p:spPr>
        <p:txBody>
          <a:bodyPr lIns="99000" tIns="76932" rIns="99000" bIns="54000" anchor="ctr"/>
          <a:lstStyle/>
          <a:p>
            <a:pPr algn="ctr">
              <a:tabLst>
                <a:tab pos="723900" algn="l"/>
                <a:tab pos="1447800" algn="l"/>
              </a:tabLst>
            </a:pPr>
            <a:r>
              <a:rPr lang="en-US" sz="2600" dirty="0">
                <a:solidFill>
                  <a:srgbClr val="000000"/>
                </a:solidFill>
              </a:rPr>
              <a:t>Proxy Node</a:t>
            </a:r>
          </a:p>
        </p:txBody>
      </p:sp>
      <p:sp>
        <p:nvSpPr>
          <p:cNvPr id="3097" name="AutoShape 25"/>
          <p:cNvSpPr>
            <a:spLocks noChangeArrowheads="1"/>
          </p:cNvSpPr>
          <p:nvPr/>
        </p:nvSpPr>
        <p:spPr bwMode="auto">
          <a:xfrm>
            <a:off x="586400" y="4413033"/>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3098" name="AutoShape 26"/>
          <p:cNvSpPr>
            <a:spLocks noChangeArrowheads="1"/>
          </p:cNvSpPr>
          <p:nvPr/>
        </p:nvSpPr>
        <p:spPr bwMode="auto">
          <a:xfrm>
            <a:off x="2668419" y="3118342"/>
            <a:ext cx="1729586" cy="643147"/>
          </a:xfrm>
          <a:prstGeom prst="roundRect">
            <a:avLst>
              <a:gd name="adj" fmla="val 259"/>
            </a:avLst>
          </a:prstGeom>
          <a:solidFill>
            <a:srgbClr val="D0FFD0"/>
          </a:solidFill>
          <a:ln w="18360" cap="flat">
            <a:solidFill>
              <a:srgbClr val="000000"/>
            </a:solidFill>
            <a:round/>
            <a:headEnd/>
            <a:tailEnd/>
          </a:ln>
          <a:effectLst>
            <a:outerShdw blurRad="381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099" name="AutoShape 27"/>
          <p:cNvSpPr>
            <a:spLocks noChangeArrowheads="1"/>
          </p:cNvSpPr>
          <p:nvPr/>
        </p:nvSpPr>
        <p:spPr bwMode="auto">
          <a:xfrm>
            <a:off x="2668419" y="4413033"/>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5000" sy="105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100" name="AutoShape 28"/>
          <p:cNvSpPr>
            <a:spLocks noChangeArrowheads="1"/>
          </p:cNvSpPr>
          <p:nvPr/>
        </p:nvSpPr>
        <p:spPr bwMode="auto">
          <a:xfrm>
            <a:off x="4750437" y="311834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101" name="AutoShape 29"/>
          <p:cNvSpPr>
            <a:spLocks noChangeArrowheads="1"/>
          </p:cNvSpPr>
          <p:nvPr/>
        </p:nvSpPr>
        <p:spPr bwMode="auto">
          <a:xfrm>
            <a:off x="4751918" y="441471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3102" name="AutoShape 30"/>
          <p:cNvSpPr>
            <a:spLocks noChangeArrowheads="1"/>
          </p:cNvSpPr>
          <p:nvPr/>
        </p:nvSpPr>
        <p:spPr bwMode="auto">
          <a:xfrm>
            <a:off x="6833937" y="441471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3103" name="AutoShape 31"/>
          <p:cNvSpPr>
            <a:spLocks noChangeArrowheads="1"/>
          </p:cNvSpPr>
          <p:nvPr/>
        </p:nvSpPr>
        <p:spPr bwMode="auto">
          <a:xfrm>
            <a:off x="6833937" y="3120021"/>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104" name="Line 32"/>
          <p:cNvSpPr>
            <a:spLocks noChangeShapeType="1"/>
          </p:cNvSpPr>
          <p:nvPr/>
        </p:nvSpPr>
        <p:spPr bwMode="auto">
          <a:xfrm>
            <a:off x="6321577" y="2685100"/>
            <a:ext cx="827772" cy="1727933"/>
          </a:xfrm>
          <a:prstGeom prst="line">
            <a:avLst/>
          </a:prstGeom>
          <a:noFill/>
          <a:ln w="36720" cap="flat">
            <a:solidFill>
              <a:srgbClr val="000000"/>
            </a:solidFill>
            <a:round/>
            <a:headEnd type="stealth" w="med" len="med"/>
            <a:tailEnd/>
          </a:ln>
          <a:effectLst/>
        </p:spPr>
        <p:txBody>
          <a:bodyPr/>
          <a:lstStyle/>
          <a:p>
            <a:endParaRPr lang="zh-CN" altLang="en-US"/>
          </a:p>
        </p:txBody>
      </p:sp>
      <p:pic>
        <p:nvPicPr>
          <p:cNvPr id="3108" name="Picture 36"/>
          <p:cNvPicPr>
            <a:picLocks noChangeAspect="1" noChangeArrowheads="1"/>
          </p:cNvPicPr>
          <p:nvPr/>
        </p:nvPicPr>
        <p:blipFill>
          <a:blip r:embed="rId3"/>
          <a:srcRect/>
          <a:stretch>
            <a:fillRect/>
          </a:stretch>
        </p:blipFill>
        <p:spPr bwMode="auto">
          <a:xfrm>
            <a:off x="4787458" y="55415"/>
            <a:ext cx="355394" cy="523922"/>
          </a:xfrm>
          <a:prstGeom prst="rect">
            <a:avLst/>
          </a:prstGeom>
          <a:noFill/>
          <a:ln w="9525" cap="flat">
            <a:noFill/>
            <a:round/>
            <a:headEnd/>
            <a:tailEnd/>
          </a:ln>
          <a:effectLst/>
        </p:spPr>
      </p:pic>
      <p:pic>
        <p:nvPicPr>
          <p:cNvPr id="3109" name="Picture 37"/>
          <p:cNvPicPr>
            <a:picLocks noChangeAspect="1" noChangeArrowheads="1"/>
          </p:cNvPicPr>
          <p:nvPr/>
        </p:nvPicPr>
        <p:blipFill>
          <a:blip r:embed="rId4"/>
          <a:srcRect/>
          <a:stretch>
            <a:fillRect/>
          </a:stretch>
        </p:blipFill>
        <p:spPr bwMode="auto">
          <a:xfrm>
            <a:off x="1825839" y="68850"/>
            <a:ext cx="343548" cy="533997"/>
          </a:xfrm>
          <a:prstGeom prst="rect">
            <a:avLst/>
          </a:prstGeom>
          <a:noFill/>
          <a:ln w="9525" cap="flat">
            <a:noFill/>
            <a:round/>
            <a:headEnd/>
            <a:tailEnd/>
          </a:ln>
          <a:effectLst/>
        </p:spPr>
      </p:pic>
      <p:pic>
        <p:nvPicPr>
          <p:cNvPr id="33" name="Picture 32"/>
          <p:cNvPicPr>
            <a:picLocks noChangeAspect="1" noChangeArrowheads="1"/>
          </p:cNvPicPr>
          <p:nvPr/>
        </p:nvPicPr>
        <p:blipFill>
          <a:blip r:embed="rId5" cstate="print"/>
          <a:srcRect/>
          <a:stretch>
            <a:fillRect/>
          </a:stretch>
        </p:blipFill>
        <p:spPr bwMode="auto">
          <a:xfrm>
            <a:off x="8001000" y="5791200"/>
            <a:ext cx="685800" cy="749807"/>
          </a:xfrm>
          <a:prstGeom prst="rect">
            <a:avLst/>
          </a:prstGeom>
          <a:noFill/>
          <a:ln w="9525">
            <a:noFill/>
            <a:miter lim="800000"/>
            <a:headEnd/>
            <a:tailEnd/>
          </a:ln>
        </p:spPr>
      </p:pic>
      <p:sp>
        <p:nvSpPr>
          <p:cNvPr id="34" name="Snip Single Corner Rectangle 33"/>
          <p:cNvSpPr/>
          <p:nvPr/>
        </p:nvSpPr>
        <p:spPr>
          <a:xfrm>
            <a:off x="7010400" y="4495800"/>
            <a:ext cx="381000" cy="457200"/>
          </a:xfrm>
          <a:prstGeom prst="snip1Rect">
            <a:avLst>
              <a:gd name="adj" fmla="val 3759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5"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6</a:t>
            </a:fld>
            <a:endParaRPr lang="en-US"/>
          </a:p>
        </p:txBody>
      </p:sp>
      <p:sp>
        <p:nvSpPr>
          <p:cNvPr id="36" name="Rectangle 35"/>
          <p:cNvSpPr/>
          <p:nvPr/>
        </p:nvSpPr>
        <p:spPr>
          <a:xfrm>
            <a:off x="762000" y="6096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800"/>
                                  </p:stCondLst>
                                  <p:childTnLst>
                                    <p:set>
                                      <p:cBhvr>
                                        <p:cTn id="9" dur="1" fill="hold">
                                          <p:stCondLst>
                                            <p:cond delay="0"/>
                                          </p:stCondLst>
                                        </p:cTn>
                                        <p:tgtEl>
                                          <p:spTgt spid="309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par>
                          <p:cTn id="15" fill="hold">
                            <p:stCondLst>
                              <p:cond delay="500"/>
                            </p:stCondLst>
                            <p:childTnLst>
                              <p:par>
                                <p:cTn id="16" presetID="0" presetClass="path" presetSubtype="0" accel="50000" decel="50000" fill="hold" grpId="1" nodeType="afterEffect">
                                  <p:stCondLst>
                                    <p:cond delay="0"/>
                                  </p:stCondLst>
                                  <p:childTnLst>
                                    <p:animMotion origin="layout" path="M 0 -1.61887E-6 L -0.1125 -0.35523 " pathEditMode="relative" rAng="0" ptsTypes="AA">
                                      <p:cBhvr>
                                        <p:cTn id="17" dur="2000" fill="hold"/>
                                        <p:tgtEl>
                                          <p:spTgt spid="34"/>
                                        </p:tgtEl>
                                        <p:attrNameLst>
                                          <p:attrName>ppt_x</p:attrName>
                                          <p:attrName>ppt_y</p:attrName>
                                        </p:attrNameLst>
                                      </p:cBhvr>
                                      <p:rCtr x="-5600" y="-17800"/>
                                    </p:animMotion>
                                  </p:childTnLst>
                                </p:cTn>
                              </p:par>
                              <p:par>
                                <p:cTn id="18" presetID="55" presetClass="entr" presetSubtype="0" fill="hold" grpId="0" nodeType="withEffect">
                                  <p:stCondLst>
                                    <p:cond delay="0"/>
                                  </p:stCondLst>
                                  <p:childTnLst>
                                    <p:set>
                                      <p:cBhvr>
                                        <p:cTn id="19" dur="1" fill="hold">
                                          <p:stCondLst>
                                            <p:cond delay="0"/>
                                          </p:stCondLst>
                                        </p:cTn>
                                        <p:tgtEl>
                                          <p:spTgt spid="3104"/>
                                        </p:tgtEl>
                                        <p:attrNameLst>
                                          <p:attrName>style.visibility</p:attrName>
                                        </p:attrNameLst>
                                      </p:cBhvr>
                                      <p:to>
                                        <p:strVal val="visible"/>
                                      </p:to>
                                    </p:set>
                                    <p:anim calcmode="lin" valueType="num">
                                      <p:cBhvr>
                                        <p:cTn id="20" dur="500" fill="hold"/>
                                        <p:tgtEl>
                                          <p:spTgt spid="3104"/>
                                        </p:tgtEl>
                                        <p:attrNameLst>
                                          <p:attrName>ppt_w</p:attrName>
                                        </p:attrNameLst>
                                      </p:cBhvr>
                                      <p:tavLst>
                                        <p:tav tm="0">
                                          <p:val>
                                            <p:strVal val="#ppt_w*0.70"/>
                                          </p:val>
                                        </p:tav>
                                        <p:tav tm="100000">
                                          <p:val>
                                            <p:strVal val="#ppt_w"/>
                                          </p:val>
                                        </p:tav>
                                      </p:tavLst>
                                    </p:anim>
                                    <p:anim calcmode="lin" valueType="num">
                                      <p:cBhvr>
                                        <p:cTn id="21" dur="500" fill="hold"/>
                                        <p:tgtEl>
                                          <p:spTgt spid="3104"/>
                                        </p:tgtEl>
                                        <p:attrNameLst>
                                          <p:attrName>ppt_h</p:attrName>
                                        </p:attrNameLst>
                                      </p:cBhvr>
                                      <p:tavLst>
                                        <p:tav tm="0">
                                          <p:val>
                                            <p:strVal val="#ppt_h"/>
                                          </p:val>
                                        </p:tav>
                                        <p:tav tm="100000">
                                          <p:val>
                                            <p:strVal val="#ppt_h"/>
                                          </p:val>
                                        </p:tav>
                                      </p:tavLst>
                                    </p:anim>
                                    <p:animEffect transition="in" filter="fade">
                                      <p:cBhvr>
                                        <p:cTn id="22" dur="500"/>
                                        <p:tgtEl>
                                          <p:spTgt spid="3104"/>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2" nodeType="clickEffect">
                                  <p:stCondLst>
                                    <p:cond delay="0"/>
                                  </p:stCondLst>
                                  <p:childTnLst>
                                    <p:animMotion origin="layout" path="M -0.12083 -0.35523 L -0.1875 -0.58834 " pathEditMode="relative" rAng="0" ptsTypes="AA">
                                      <p:cBhvr>
                                        <p:cTn id="26" dur="2000" fill="hold"/>
                                        <p:tgtEl>
                                          <p:spTgt spid="34"/>
                                        </p:tgtEl>
                                        <p:attrNameLst>
                                          <p:attrName>ppt_x</p:attrName>
                                          <p:attrName>ppt_y</p:attrName>
                                        </p:attrNameLst>
                                      </p:cBhvr>
                                      <p:rCtr x="-3300" y="-11700"/>
                                    </p:animMotion>
                                  </p:childTnLst>
                                </p:cTn>
                              </p:par>
                              <p:par>
                                <p:cTn id="27" presetID="55" presetClass="entr" presetSubtype="0" fill="hold" grpId="0" nodeType="withEffect">
                                  <p:stCondLst>
                                    <p:cond delay="0"/>
                                  </p:stCondLst>
                                  <p:childTnLst>
                                    <p:set>
                                      <p:cBhvr>
                                        <p:cTn id="28" dur="1" fill="hold">
                                          <p:stCondLst>
                                            <p:cond delay="0"/>
                                          </p:stCondLst>
                                        </p:cTn>
                                        <p:tgtEl>
                                          <p:spTgt spid="3093"/>
                                        </p:tgtEl>
                                        <p:attrNameLst>
                                          <p:attrName>style.visibility</p:attrName>
                                        </p:attrNameLst>
                                      </p:cBhvr>
                                      <p:to>
                                        <p:strVal val="visible"/>
                                      </p:to>
                                    </p:set>
                                    <p:anim calcmode="lin" valueType="num">
                                      <p:cBhvr>
                                        <p:cTn id="29" dur="500" fill="hold"/>
                                        <p:tgtEl>
                                          <p:spTgt spid="3093"/>
                                        </p:tgtEl>
                                        <p:attrNameLst>
                                          <p:attrName>ppt_w</p:attrName>
                                        </p:attrNameLst>
                                      </p:cBhvr>
                                      <p:tavLst>
                                        <p:tav tm="0">
                                          <p:val>
                                            <p:strVal val="#ppt_w*0.70"/>
                                          </p:val>
                                        </p:tav>
                                        <p:tav tm="100000">
                                          <p:val>
                                            <p:strVal val="#ppt_w"/>
                                          </p:val>
                                        </p:tav>
                                      </p:tavLst>
                                    </p:anim>
                                    <p:anim calcmode="lin" valueType="num">
                                      <p:cBhvr>
                                        <p:cTn id="30" dur="500" fill="hold"/>
                                        <p:tgtEl>
                                          <p:spTgt spid="3093"/>
                                        </p:tgtEl>
                                        <p:attrNameLst>
                                          <p:attrName>ppt_h</p:attrName>
                                        </p:attrNameLst>
                                      </p:cBhvr>
                                      <p:tavLst>
                                        <p:tav tm="0">
                                          <p:val>
                                            <p:strVal val="#ppt_h"/>
                                          </p:val>
                                        </p:tav>
                                        <p:tav tm="100000">
                                          <p:val>
                                            <p:strVal val="#ppt_h"/>
                                          </p:val>
                                        </p:tav>
                                      </p:tavLst>
                                    </p:anim>
                                    <p:animEffect transition="in" filter="fade">
                                      <p:cBhvr>
                                        <p:cTn id="31" dur="500"/>
                                        <p:tgtEl>
                                          <p:spTgt spid="309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P spid="3093" grpId="0" animBg="1"/>
      <p:bldP spid="3094" grpId="0"/>
      <p:bldP spid="3104" grpId="0" animBg="1"/>
      <p:bldP spid="34" grpId="0" animBg="1"/>
      <p:bldP spid="34" grpId="1" animBg="1"/>
      <p:bldP spid="34" grpId="2"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324298" y="1454218"/>
            <a:ext cx="8525021" cy="5165330"/>
          </a:xfrm>
          <a:prstGeom prst="roundRect">
            <a:avLst>
              <a:gd name="adj" fmla="val 32"/>
            </a:avLst>
          </a:prstGeom>
          <a:solidFill>
            <a:srgbClr val="D0FFFF"/>
          </a:solidFill>
          <a:ln w="36720" cap="flat">
            <a:solidFill>
              <a:srgbClr val="000000"/>
            </a:solidFill>
            <a:prstDash val="sysDot"/>
            <a:round/>
            <a:headEnd/>
            <a:tailEnd/>
          </a:ln>
          <a:effectLst/>
        </p:spPr>
        <p:txBody>
          <a:bodyPr wrap="none" anchor="ctr"/>
          <a:lstStyle/>
          <a:p>
            <a:endParaRPr lang="zh-CN" altLang="en-US"/>
          </a:p>
        </p:txBody>
      </p:sp>
      <p:sp>
        <p:nvSpPr>
          <p:cNvPr id="3075" name="AutoShape 3"/>
          <p:cNvSpPr>
            <a:spLocks noChangeArrowheads="1"/>
          </p:cNvSpPr>
          <p:nvPr/>
        </p:nvSpPr>
        <p:spPr bwMode="auto">
          <a:xfrm>
            <a:off x="467936"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77" name="Text Box 5"/>
          <p:cNvSpPr txBox="1">
            <a:spLocks noChangeArrowheads="1"/>
          </p:cNvSpPr>
          <p:nvPr/>
        </p:nvSpPr>
        <p:spPr bwMode="auto">
          <a:xfrm rot="16200000">
            <a:off x="991767"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78" name="Text Box 6"/>
          <p:cNvSpPr txBox="1">
            <a:spLocks noChangeArrowheads="1"/>
          </p:cNvSpPr>
          <p:nvPr/>
        </p:nvSpPr>
        <p:spPr bwMode="auto">
          <a:xfrm>
            <a:off x="891447"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1</a:t>
            </a:r>
          </a:p>
        </p:txBody>
      </p:sp>
      <p:sp>
        <p:nvSpPr>
          <p:cNvPr id="3079" name="AutoShape 7"/>
          <p:cNvSpPr>
            <a:spLocks noChangeArrowheads="1"/>
          </p:cNvSpPr>
          <p:nvPr/>
        </p:nvSpPr>
        <p:spPr bwMode="auto">
          <a:xfrm>
            <a:off x="2549954"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0" name="Text Box 8"/>
          <p:cNvSpPr txBox="1">
            <a:spLocks noChangeArrowheads="1"/>
          </p:cNvSpPr>
          <p:nvPr/>
        </p:nvSpPr>
        <p:spPr bwMode="auto">
          <a:xfrm rot="16200000">
            <a:off x="3073786"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1" name="Text Box 9"/>
          <p:cNvSpPr txBox="1">
            <a:spLocks noChangeArrowheads="1"/>
          </p:cNvSpPr>
          <p:nvPr/>
        </p:nvSpPr>
        <p:spPr bwMode="auto">
          <a:xfrm>
            <a:off x="2973466"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2</a:t>
            </a:r>
          </a:p>
        </p:txBody>
      </p:sp>
      <p:sp>
        <p:nvSpPr>
          <p:cNvPr id="3082" name="AutoShape 10"/>
          <p:cNvSpPr>
            <a:spLocks noChangeArrowheads="1"/>
          </p:cNvSpPr>
          <p:nvPr/>
        </p:nvSpPr>
        <p:spPr bwMode="auto">
          <a:xfrm>
            <a:off x="4633454"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3" name="Text Box 11"/>
          <p:cNvSpPr txBox="1">
            <a:spLocks noChangeArrowheads="1"/>
          </p:cNvSpPr>
          <p:nvPr/>
        </p:nvSpPr>
        <p:spPr bwMode="auto">
          <a:xfrm rot="16200000">
            <a:off x="5157285"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4" name="Text Box 12"/>
          <p:cNvSpPr txBox="1">
            <a:spLocks noChangeArrowheads="1"/>
          </p:cNvSpPr>
          <p:nvPr/>
        </p:nvSpPr>
        <p:spPr bwMode="auto">
          <a:xfrm>
            <a:off x="5056965"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3</a:t>
            </a:r>
          </a:p>
        </p:txBody>
      </p:sp>
      <p:sp>
        <p:nvSpPr>
          <p:cNvPr id="3085" name="AutoShape 13"/>
          <p:cNvSpPr>
            <a:spLocks noChangeArrowheads="1"/>
          </p:cNvSpPr>
          <p:nvPr/>
        </p:nvSpPr>
        <p:spPr bwMode="auto">
          <a:xfrm>
            <a:off x="6715472" y="2942021"/>
            <a:ext cx="1966515" cy="2755627"/>
          </a:xfrm>
          <a:prstGeom prst="roundRect">
            <a:avLst>
              <a:gd name="adj" fmla="val 74"/>
            </a:avLst>
          </a:prstGeom>
          <a:solidFill>
            <a:srgbClr val="E7CFFF"/>
          </a:solidFill>
          <a:ln w="18360" cap="flat">
            <a:solidFill>
              <a:srgbClr val="000000"/>
            </a:solidFill>
            <a:round/>
            <a:headEnd/>
            <a:tailEnd/>
          </a:ln>
          <a:effectLst/>
        </p:spPr>
        <p:txBody>
          <a:bodyPr wrap="none" anchor="ctr"/>
          <a:lstStyle/>
          <a:p>
            <a:endParaRPr lang="zh-CN" altLang="en-US"/>
          </a:p>
        </p:txBody>
      </p:sp>
      <p:sp>
        <p:nvSpPr>
          <p:cNvPr id="3086" name="Text Box 14"/>
          <p:cNvSpPr txBox="1">
            <a:spLocks noChangeArrowheads="1"/>
          </p:cNvSpPr>
          <p:nvPr/>
        </p:nvSpPr>
        <p:spPr bwMode="auto">
          <a:xfrm rot="16200000">
            <a:off x="7239304" y="3838867"/>
            <a:ext cx="607883" cy="453128"/>
          </a:xfrm>
          <a:prstGeom prst="rect">
            <a:avLst/>
          </a:prstGeom>
          <a:noFill/>
          <a:ln w="9525" cap="flat">
            <a:noFill/>
            <a:round/>
            <a:headEnd/>
            <a:tailEnd/>
          </a:ln>
          <a:effectLst/>
        </p:spPr>
        <p:txBody>
          <a:bodyPr lIns="90000" tIns="69695" rIns="90000" bIns="45000"/>
          <a:lstStyle/>
          <a:p>
            <a:r>
              <a:rPr lang="en-US" sz="2800">
                <a:solidFill>
                  <a:srgbClr val="000000"/>
                </a:solidFill>
              </a:rPr>
              <a:t>...</a:t>
            </a:r>
          </a:p>
        </p:txBody>
      </p:sp>
      <p:sp>
        <p:nvSpPr>
          <p:cNvPr id="3087" name="Text Box 15"/>
          <p:cNvSpPr txBox="1">
            <a:spLocks noChangeArrowheads="1"/>
          </p:cNvSpPr>
          <p:nvPr/>
        </p:nvSpPr>
        <p:spPr bwMode="auto">
          <a:xfrm>
            <a:off x="7138984" y="5183803"/>
            <a:ext cx="1143185" cy="485299"/>
          </a:xfrm>
          <a:prstGeom prst="rect">
            <a:avLst/>
          </a:prstGeom>
          <a:noFill/>
          <a:ln w="9525" cap="flat">
            <a:noFill/>
            <a:round/>
            <a:headEnd/>
            <a:tailEnd/>
          </a:ln>
          <a:effectLst/>
        </p:spPr>
        <p:txBody>
          <a:bodyPr lIns="90000" tIns="67932" rIns="90000" bIns="45000"/>
          <a:lstStyle/>
          <a:p>
            <a:pPr>
              <a:tabLst>
                <a:tab pos="723900" algn="l"/>
              </a:tabLst>
            </a:pPr>
            <a:r>
              <a:rPr lang="en-US" sz="2600">
                <a:solidFill>
                  <a:srgbClr val="000000"/>
                </a:solidFill>
              </a:rPr>
              <a:t>Zone 4</a:t>
            </a:r>
          </a:p>
        </p:txBody>
      </p:sp>
      <p:sp>
        <p:nvSpPr>
          <p:cNvPr id="3088" name="Text Box 16"/>
          <p:cNvSpPr txBox="1">
            <a:spLocks noChangeArrowheads="1"/>
          </p:cNvSpPr>
          <p:nvPr/>
        </p:nvSpPr>
        <p:spPr bwMode="auto">
          <a:xfrm>
            <a:off x="2169387" y="68849"/>
            <a:ext cx="1245360" cy="604525"/>
          </a:xfrm>
          <a:prstGeom prst="rect">
            <a:avLst/>
          </a:prstGeom>
          <a:noFill/>
          <a:ln w="9525" cap="flat">
            <a:noFill/>
            <a:round/>
            <a:headEnd/>
            <a:tailEnd/>
          </a:ln>
          <a:effectLst/>
        </p:spPr>
        <p:txBody>
          <a:bodyPr lIns="90000" tIns="74988" rIns="90000" bIns="45000"/>
          <a:lstStyle/>
          <a:p>
            <a:pPr>
              <a:tabLst>
                <a:tab pos="723900" algn="l"/>
              </a:tabLst>
            </a:pPr>
            <a:r>
              <a:rPr lang="en-US" sz="3400" dirty="0" smtClean="0">
                <a:solidFill>
                  <a:srgbClr val="000000"/>
                </a:solidFill>
              </a:rPr>
              <a:t>Ted</a:t>
            </a:r>
            <a:endParaRPr lang="en-US" sz="3400" dirty="0">
              <a:solidFill>
                <a:srgbClr val="000000"/>
              </a:solidFill>
            </a:endParaRPr>
          </a:p>
        </p:txBody>
      </p:sp>
      <p:sp>
        <p:nvSpPr>
          <p:cNvPr id="3089" name="Text Box 17"/>
          <p:cNvSpPr txBox="1">
            <a:spLocks noChangeArrowheads="1"/>
          </p:cNvSpPr>
          <p:nvPr/>
        </p:nvSpPr>
        <p:spPr bwMode="auto">
          <a:xfrm>
            <a:off x="2403355" y="5951213"/>
            <a:ext cx="4300271" cy="577657"/>
          </a:xfrm>
          <a:prstGeom prst="rect">
            <a:avLst/>
          </a:prstGeom>
          <a:noFill/>
          <a:ln w="9525" cap="flat">
            <a:noFill/>
            <a:round/>
            <a:headEnd/>
            <a:tailEnd/>
          </a:ln>
          <a:effectLst/>
        </p:spPr>
        <p:txBody>
          <a:bodyPr lIns="90000" tIns="73224" rIns="90000" bIns="45000"/>
          <a:lstStyle/>
          <a:p>
            <a:pPr>
              <a:tabLst>
                <a:tab pos="723900" algn="l"/>
                <a:tab pos="1447800" algn="l"/>
                <a:tab pos="2171700" algn="l"/>
                <a:tab pos="2895600" algn="l"/>
                <a:tab pos="3619500" algn="l"/>
                <a:tab pos="4343400" algn="l"/>
              </a:tabLst>
            </a:pPr>
            <a:r>
              <a:rPr lang="en-US" sz="3200">
                <a:solidFill>
                  <a:srgbClr val="000000"/>
                </a:solidFill>
              </a:rPr>
              <a:t>OpenStack Swift Cluster</a:t>
            </a:r>
          </a:p>
        </p:txBody>
      </p:sp>
      <p:sp>
        <p:nvSpPr>
          <p:cNvPr id="3090" name="Line 18"/>
          <p:cNvSpPr>
            <a:spLocks noChangeShapeType="1"/>
          </p:cNvSpPr>
          <p:nvPr/>
        </p:nvSpPr>
        <p:spPr bwMode="auto">
          <a:xfrm>
            <a:off x="2726170" y="670016"/>
            <a:ext cx="1083829" cy="1311184"/>
          </a:xfrm>
          <a:prstGeom prst="line">
            <a:avLst/>
          </a:prstGeom>
          <a:noFill/>
          <a:ln w="36720" cap="flat">
            <a:solidFill>
              <a:srgbClr val="000000"/>
            </a:solidFill>
            <a:round/>
            <a:headEnd/>
            <a:tailEnd type="triangle" w="med" len="med"/>
          </a:ln>
          <a:effectLst/>
        </p:spPr>
        <p:txBody>
          <a:bodyPr/>
          <a:lstStyle/>
          <a:p>
            <a:endParaRPr lang="zh-CN" altLang="en-US"/>
          </a:p>
        </p:txBody>
      </p:sp>
      <p:sp>
        <p:nvSpPr>
          <p:cNvPr id="3107" name="Line 35"/>
          <p:cNvSpPr>
            <a:spLocks noChangeShapeType="1"/>
          </p:cNvSpPr>
          <p:nvPr/>
        </p:nvSpPr>
        <p:spPr bwMode="auto">
          <a:xfrm>
            <a:off x="4267200" y="2667000"/>
            <a:ext cx="609600" cy="1752600"/>
          </a:xfrm>
          <a:prstGeom prst="line">
            <a:avLst/>
          </a:prstGeom>
          <a:noFill/>
          <a:ln w="36720" cap="flat">
            <a:solidFill>
              <a:srgbClr val="000000"/>
            </a:solidFill>
            <a:round/>
            <a:headEnd/>
            <a:tailEnd type="triangle" w="med" len="med"/>
          </a:ln>
          <a:effectLst/>
        </p:spPr>
        <p:txBody>
          <a:bodyPr/>
          <a:lstStyle/>
          <a:p>
            <a:endParaRPr lang="zh-CN" altLang="en-US"/>
          </a:p>
        </p:txBody>
      </p:sp>
      <p:pic>
        <p:nvPicPr>
          <p:cNvPr id="3108" name="Picture 36"/>
          <p:cNvPicPr>
            <a:picLocks noChangeAspect="1" noChangeArrowheads="1"/>
          </p:cNvPicPr>
          <p:nvPr/>
        </p:nvPicPr>
        <p:blipFill>
          <a:blip r:embed="rId3"/>
          <a:srcRect/>
          <a:stretch>
            <a:fillRect/>
          </a:stretch>
        </p:blipFill>
        <p:spPr bwMode="auto">
          <a:xfrm>
            <a:off x="4787458" y="55415"/>
            <a:ext cx="355394" cy="523922"/>
          </a:xfrm>
          <a:prstGeom prst="rect">
            <a:avLst/>
          </a:prstGeom>
          <a:noFill/>
          <a:ln w="9525" cap="flat">
            <a:noFill/>
            <a:round/>
            <a:headEnd/>
            <a:tailEnd/>
          </a:ln>
          <a:effectLst/>
        </p:spPr>
      </p:pic>
      <p:pic>
        <p:nvPicPr>
          <p:cNvPr id="3109" name="Picture 37"/>
          <p:cNvPicPr>
            <a:picLocks noChangeAspect="1" noChangeArrowheads="1"/>
          </p:cNvPicPr>
          <p:nvPr/>
        </p:nvPicPr>
        <p:blipFill>
          <a:blip r:embed="rId4"/>
          <a:srcRect/>
          <a:stretch>
            <a:fillRect/>
          </a:stretch>
        </p:blipFill>
        <p:spPr bwMode="auto">
          <a:xfrm>
            <a:off x="1825839" y="68850"/>
            <a:ext cx="343548" cy="533997"/>
          </a:xfrm>
          <a:prstGeom prst="rect">
            <a:avLst/>
          </a:prstGeom>
          <a:noFill/>
          <a:ln w="9525" cap="flat">
            <a:noFill/>
            <a:round/>
            <a:headEnd/>
            <a:tailEnd/>
          </a:ln>
          <a:effectLst/>
        </p:spPr>
      </p:pic>
      <p:pic>
        <p:nvPicPr>
          <p:cNvPr id="35" name="Picture 34"/>
          <p:cNvPicPr>
            <a:picLocks noChangeAspect="1" noChangeArrowheads="1"/>
          </p:cNvPicPr>
          <p:nvPr/>
        </p:nvPicPr>
        <p:blipFill>
          <a:blip r:embed="rId5" cstate="print"/>
          <a:srcRect/>
          <a:stretch>
            <a:fillRect/>
          </a:stretch>
        </p:blipFill>
        <p:spPr bwMode="auto">
          <a:xfrm>
            <a:off x="8001000" y="5791200"/>
            <a:ext cx="685800" cy="749807"/>
          </a:xfrm>
          <a:prstGeom prst="rect">
            <a:avLst/>
          </a:prstGeom>
          <a:noFill/>
          <a:ln w="9525">
            <a:noFill/>
            <a:miter lim="800000"/>
            <a:headEnd/>
            <a:tailEnd/>
          </a:ln>
        </p:spPr>
      </p:pic>
      <p:sp>
        <p:nvSpPr>
          <p:cNvPr id="41" name="AutoShape 2"/>
          <p:cNvSpPr>
            <a:spLocks noChangeArrowheads="1"/>
          </p:cNvSpPr>
          <p:nvPr/>
        </p:nvSpPr>
        <p:spPr bwMode="auto">
          <a:xfrm>
            <a:off x="1593352"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8100000" sx="104000" sy="104000" algn="tr" rotWithShape="0">
              <a:prstClr val="black">
                <a:alpha val="40000"/>
              </a:prstClr>
            </a:outerShdw>
          </a:effectLst>
        </p:spPr>
        <p:txBody>
          <a:bodyPr lIns="99000" tIns="76932" rIns="99000" bIns="54000" anchor="ctr"/>
          <a:lstStyle/>
          <a:p>
            <a:pPr algn="ctr">
              <a:tabLst>
                <a:tab pos="723900" algn="l"/>
                <a:tab pos="1447800" algn="l"/>
              </a:tabLst>
            </a:pPr>
            <a:r>
              <a:rPr lang="en-US" sz="2600">
                <a:solidFill>
                  <a:srgbClr val="000000"/>
                </a:solidFill>
              </a:rPr>
              <a:t>Proxy Node</a:t>
            </a:r>
          </a:p>
        </p:txBody>
      </p:sp>
      <p:sp>
        <p:nvSpPr>
          <p:cNvPr id="46" name="AutoShape 26"/>
          <p:cNvSpPr>
            <a:spLocks noChangeArrowheads="1"/>
          </p:cNvSpPr>
          <p:nvPr/>
        </p:nvSpPr>
        <p:spPr bwMode="auto">
          <a:xfrm>
            <a:off x="2668419" y="3118342"/>
            <a:ext cx="1729586" cy="643147"/>
          </a:xfrm>
          <a:prstGeom prst="roundRect">
            <a:avLst>
              <a:gd name="adj" fmla="val 259"/>
            </a:avLst>
          </a:prstGeom>
          <a:solidFill>
            <a:srgbClr val="D0FFD0"/>
          </a:solidFill>
          <a:ln w="18360" cap="flat">
            <a:solidFill>
              <a:srgbClr val="000000"/>
            </a:solidFill>
            <a:round/>
            <a:headEnd/>
            <a:tailEnd/>
          </a:ln>
          <a:effectLst>
            <a:outerShdw blurRad="381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105" name="Line 33"/>
          <p:cNvSpPr>
            <a:spLocks noChangeShapeType="1"/>
          </p:cNvSpPr>
          <p:nvPr/>
        </p:nvSpPr>
        <p:spPr bwMode="auto">
          <a:xfrm flipH="1">
            <a:off x="2133600" y="2590800"/>
            <a:ext cx="1768580" cy="1828800"/>
          </a:xfrm>
          <a:prstGeom prst="line">
            <a:avLst/>
          </a:prstGeom>
          <a:noFill/>
          <a:ln w="36720" cap="flat">
            <a:solidFill>
              <a:srgbClr val="000000"/>
            </a:solidFill>
            <a:round/>
            <a:headEnd/>
            <a:tailEnd type="triangle" w="med" len="med"/>
          </a:ln>
          <a:effectLst/>
        </p:spPr>
        <p:txBody>
          <a:bodyPr/>
          <a:lstStyle/>
          <a:p>
            <a:endParaRPr lang="zh-CN" altLang="en-US"/>
          </a:p>
        </p:txBody>
      </p:sp>
      <p:sp>
        <p:nvSpPr>
          <p:cNvPr id="42" name="AutoShape 4"/>
          <p:cNvSpPr>
            <a:spLocks noChangeArrowheads="1"/>
          </p:cNvSpPr>
          <p:nvPr/>
        </p:nvSpPr>
        <p:spPr bwMode="auto">
          <a:xfrm>
            <a:off x="586400" y="311834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3" name="AutoShape 23"/>
          <p:cNvSpPr>
            <a:spLocks noChangeArrowheads="1"/>
          </p:cNvSpPr>
          <p:nvPr/>
        </p:nvSpPr>
        <p:spPr bwMode="auto">
          <a:xfrm>
            <a:off x="5624115"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2700000" sx="104000" sy="104000" algn="tl" rotWithShape="0">
              <a:prstClr val="black">
                <a:alpha val="40000"/>
              </a:prstClr>
            </a:outerShdw>
          </a:effectLst>
        </p:spPr>
        <p:txBody>
          <a:bodyPr lIns="99000" tIns="76932" rIns="99000" bIns="54000" anchor="ctr"/>
          <a:lstStyle/>
          <a:p>
            <a:pPr algn="ctr">
              <a:tabLst>
                <a:tab pos="723900" algn="l"/>
                <a:tab pos="1447800" algn="l"/>
              </a:tabLst>
            </a:pPr>
            <a:r>
              <a:rPr lang="en-US" sz="2600" dirty="0">
                <a:solidFill>
                  <a:srgbClr val="000000"/>
                </a:solidFill>
              </a:rPr>
              <a:t>Proxy Node</a:t>
            </a:r>
          </a:p>
        </p:txBody>
      </p:sp>
      <p:sp>
        <p:nvSpPr>
          <p:cNvPr id="44" name="AutoShape 24"/>
          <p:cNvSpPr>
            <a:spLocks noChangeArrowheads="1"/>
          </p:cNvSpPr>
          <p:nvPr/>
        </p:nvSpPr>
        <p:spPr bwMode="auto">
          <a:xfrm>
            <a:off x="3608734" y="1973103"/>
            <a:ext cx="1922091" cy="643147"/>
          </a:xfrm>
          <a:prstGeom prst="roundRect">
            <a:avLst>
              <a:gd name="adj" fmla="val 259"/>
            </a:avLst>
          </a:prstGeom>
          <a:solidFill>
            <a:srgbClr val="FFFFD0"/>
          </a:solidFill>
          <a:ln w="18360" cap="flat">
            <a:solidFill>
              <a:srgbClr val="000000"/>
            </a:solidFill>
            <a:round/>
            <a:headEnd/>
            <a:tailEnd/>
          </a:ln>
          <a:effectLst>
            <a:outerShdw blurRad="50800" dist="38100" dir="5400000" sx="104000" sy="104000" algn="t" rotWithShape="0">
              <a:prstClr val="black">
                <a:alpha val="40000"/>
              </a:prstClr>
            </a:outerShdw>
          </a:effectLst>
        </p:spPr>
        <p:txBody>
          <a:bodyPr lIns="99000" tIns="76932" rIns="99000" bIns="54000" anchor="ctr"/>
          <a:lstStyle/>
          <a:p>
            <a:pPr algn="ctr">
              <a:tabLst>
                <a:tab pos="723900" algn="l"/>
                <a:tab pos="1447800" algn="l"/>
              </a:tabLst>
            </a:pPr>
            <a:r>
              <a:rPr lang="en-US" sz="2600" dirty="0">
                <a:solidFill>
                  <a:srgbClr val="000000"/>
                </a:solidFill>
              </a:rPr>
              <a:t>Proxy Node</a:t>
            </a:r>
          </a:p>
        </p:txBody>
      </p:sp>
      <p:sp>
        <p:nvSpPr>
          <p:cNvPr id="45" name="AutoShape 25"/>
          <p:cNvSpPr>
            <a:spLocks noChangeArrowheads="1"/>
          </p:cNvSpPr>
          <p:nvPr/>
        </p:nvSpPr>
        <p:spPr bwMode="auto">
          <a:xfrm>
            <a:off x="586400" y="4413033"/>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47" name="AutoShape 27"/>
          <p:cNvSpPr>
            <a:spLocks noChangeArrowheads="1"/>
          </p:cNvSpPr>
          <p:nvPr/>
        </p:nvSpPr>
        <p:spPr bwMode="auto">
          <a:xfrm>
            <a:off x="2668419" y="4413033"/>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5000" sy="105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8" name="AutoShape 28"/>
          <p:cNvSpPr>
            <a:spLocks noChangeArrowheads="1"/>
          </p:cNvSpPr>
          <p:nvPr/>
        </p:nvSpPr>
        <p:spPr bwMode="auto">
          <a:xfrm>
            <a:off x="4750437" y="311834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49" name="AutoShape 29"/>
          <p:cNvSpPr>
            <a:spLocks noChangeArrowheads="1"/>
          </p:cNvSpPr>
          <p:nvPr/>
        </p:nvSpPr>
        <p:spPr bwMode="auto">
          <a:xfrm>
            <a:off x="4751918" y="441471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50" name="AutoShape 30"/>
          <p:cNvSpPr>
            <a:spLocks noChangeArrowheads="1"/>
          </p:cNvSpPr>
          <p:nvPr/>
        </p:nvSpPr>
        <p:spPr bwMode="auto">
          <a:xfrm>
            <a:off x="6833937" y="4414712"/>
            <a:ext cx="1729586" cy="643147"/>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a:solidFill>
                  <a:srgbClr val="000000"/>
                </a:solidFill>
              </a:rPr>
              <a:t>Storage Node</a:t>
            </a:r>
          </a:p>
        </p:txBody>
      </p:sp>
      <p:sp>
        <p:nvSpPr>
          <p:cNvPr id="51" name="AutoShape 31"/>
          <p:cNvSpPr>
            <a:spLocks noChangeArrowheads="1"/>
          </p:cNvSpPr>
          <p:nvPr/>
        </p:nvSpPr>
        <p:spPr bwMode="auto">
          <a:xfrm>
            <a:off x="6833937" y="3120021"/>
            <a:ext cx="1729586" cy="643148"/>
          </a:xfrm>
          <a:prstGeom prst="roundRect">
            <a:avLst>
              <a:gd name="adj" fmla="val 259"/>
            </a:avLst>
          </a:prstGeom>
          <a:solidFill>
            <a:srgbClr val="D0FFD0"/>
          </a:solidFill>
          <a:ln w="18360" cap="flat">
            <a:solidFill>
              <a:srgbClr val="000000"/>
            </a:solidFill>
            <a:round/>
            <a:headEnd/>
            <a:tailEnd/>
          </a:ln>
          <a:effectLst>
            <a:outerShdw blurRad="50800" dir="18900000" sx="104000" sy="104000" algn="bl" rotWithShape="0">
              <a:prstClr val="black">
                <a:alpha val="40000"/>
              </a:prstClr>
            </a:outerShdw>
          </a:effectLst>
        </p:spPr>
        <p:txBody>
          <a:bodyPr lIns="99000" tIns="73404" rIns="99000" bIns="54000" anchor="ctr"/>
          <a:lstStyle/>
          <a:p>
            <a:pPr algn="ctr">
              <a:tabLst>
                <a:tab pos="723900" algn="l"/>
                <a:tab pos="1447800" algn="l"/>
              </a:tabLst>
            </a:pPr>
            <a:r>
              <a:rPr lang="en-US" sz="2200" dirty="0">
                <a:solidFill>
                  <a:srgbClr val="000000"/>
                </a:solidFill>
              </a:rPr>
              <a:t>Storage Node</a:t>
            </a:r>
          </a:p>
        </p:txBody>
      </p:sp>
      <p:sp>
        <p:nvSpPr>
          <p:cNvPr id="3106" name="Line 34"/>
          <p:cNvSpPr>
            <a:spLocks noChangeShapeType="1"/>
          </p:cNvSpPr>
          <p:nvPr/>
        </p:nvSpPr>
        <p:spPr bwMode="auto">
          <a:xfrm flipH="1">
            <a:off x="3962400" y="2667000"/>
            <a:ext cx="152400" cy="1752600"/>
          </a:xfrm>
          <a:prstGeom prst="line">
            <a:avLst/>
          </a:prstGeom>
          <a:noFill/>
          <a:ln w="36720" cap="flat">
            <a:solidFill>
              <a:srgbClr val="000000"/>
            </a:solidFill>
            <a:round/>
            <a:headEnd/>
            <a:tailEnd type="triangle" w="med" len="med"/>
          </a:ln>
          <a:effectLst/>
        </p:spPr>
        <p:txBody>
          <a:bodyPr/>
          <a:lstStyle/>
          <a:p>
            <a:endParaRPr lang="zh-CN" altLang="en-US"/>
          </a:p>
        </p:txBody>
      </p:sp>
      <p:sp>
        <p:nvSpPr>
          <p:cNvPr id="58" name="Snip Single Corner Rectangle 57"/>
          <p:cNvSpPr/>
          <p:nvPr/>
        </p:nvSpPr>
        <p:spPr>
          <a:xfrm>
            <a:off x="2743200" y="5334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59" name="Snip Single Corner Rectangle 58"/>
          <p:cNvSpPr/>
          <p:nvPr/>
        </p:nvSpPr>
        <p:spPr>
          <a:xfrm>
            <a:off x="3886200" y="20574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60" name="Snip Single Corner Rectangle 59"/>
          <p:cNvSpPr/>
          <p:nvPr/>
        </p:nvSpPr>
        <p:spPr>
          <a:xfrm>
            <a:off x="3886200" y="20574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61" name="Snip Single Corner Rectangle 60"/>
          <p:cNvSpPr/>
          <p:nvPr/>
        </p:nvSpPr>
        <p:spPr>
          <a:xfrm>
            <a:off x="4800600" y="4495800"/>
            <a:ext cx="381000" cy="457200"/>
          </a:xfrm>
          <a:prstGeom prst="snip1Rect">
            <a:avLst>
              <a:gd name="adj" fmla="val 37597"/>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62" name="Explosion 2 61"/>
          <p:cNvSpPr/>
          <p:nvPr/>
        </p:nvSpPr>
        <p:spPr>
          <a:xfrm>
            <a:off x="4419600" y="3733800"/>
            <a:ext cx="838200" cy="685800"/>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700" dirty="0"/>
          </a:p>
        </p:txBody>
      </p:sp>
      <p:sp>
        <p:nvSpPr>
          <p:cNvPr id="63" name="Curved Down Arrow 62"/>
          <p:cNvSpPr/>
          <p:nvPr/>
        </p:nvSpPr>
        <p:spPr>
          <a:xfrm>
            <a:off x="3048000" y="4267200"/>
            <a:ext cx="2362200" cy="43641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endParaRPr>
          </a:p>
        </p:txBody>
      </p:sp>
      <p:sp>
        <p:nvSpPr>
          <p:cNvPr id="64" name="Curved Up Arrow 63"/>
          <p:cNvSpPr/>
          <p:nvPr/>
        </p:nvSpPr>
        <p:spPr>
          <a:xfrm flipH="1">
            <a:off x="3505200" y="4724400"/>
            <a:ext cx="2362200" cy="381000"/>
          </a:xfrm>
          <a:prstGeom prst="curvedUpArrow">
            <a:avLst>
              <a:gd name="adj1" fmla="val 25000"/>
              <a:gd name="adj2" fmla="val 4560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TextBox 64"/>
          <p:cNvSpPr txBox="1"/>
          <p:nvPr/>
        </p:nvSpPr>
        <p:spPr>
          <a:xfrm>
            <a:off x="4343400" y="376535"/>
            <a:ext cx="2252027" cy="461665"/>
          </a:xfrm>
          <a:prstGeom prst="rect">
            <a:avLst/>
          </a:prstGeom>
          <a:solidFill>
            <a:srgbClr val="EAEAEA">
              <a:alpha val="14902"/>
            </a:srgbClr>
          </a:solidFill>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400" b="1" dirty="0" smtClean="0"/>
              <a:t>Replicator(Sync)</a:t>
            </a:r>
            <a:endParaRPr lang="zh-CN" altLang="en-US" sz="2400" b="1" dirty="0"/>
          </a:p>
        </p:txBody>
      </p:sp>
      <p:sp>
        <p:nvSpPr>
          <p:cNvPr id="66" name="Snip Single Corner Rectangle 65"/>
          <p:cNvSpPr/>
          <p:nvPr/>
        </p:nvSpPr>
        <p:spPr>
          <a:xfrm>
            <a:off x="4800600" y="44958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67" name="Snip Single Corner Rectangle 66"/>
          <p:cNvSpPr/>
          <p:nvPr/>
        </p:nvSpPr>
        <p:spPr>
          <a:xfrm>
            <a:off x="3810000" y="4495800"/>
            <a:ext cx="381000" cy="457200"/>
          </a:xfrm>
          <a:prstGeom prst="snip1Rect">
            <a:avLst>
              <a:gd name="adj" fmla="val 3759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68" name="Explosion 2 67"/>
          <p:cNvSpPr/>
          <p:nvPr/>
        </p:nvSpPr>
        <p:spPr>
          <a:xfrm>
            <a:off x="1676400" y="4343400"/>
            <a:ext cx="838200" cy="685800"/>
          </a:xfrm>
          <a:prstGeom prst="irregularSeal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700" dirty="0"/>
          </a:p>
        </p:txBody>
      </p:sp>
      <p:sp>
        <p:nvSpPr>
          <p:cNvPr id="69" name="TextBox 68"/>
          <p:cNvSpPr txBox="1"/>
          <p:nvPr/>
        </p:nvSpPr>
        <p:spPr>
          <a:xfrm>
            <a:off x="6934200" y="381000"/>
            <a:ext cx="2196820" cy="461665"/>
          </a:xfrm>
          <a:prstGeom prst="rect">
            <a:avLst/>
          </a:prstGeom>
          <a:solidFill>
            <a:srgbClr val="EAEAEA">
              <a:alpha val="23137"/>
            </a:srgbClr>
          </a:solidFill>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400" dirty="0" smtClean="0"/>
              <a:t>Hinted Hand-off</a:t>
            </a:r>
            <a:endParaRPr lang="zh-CN" altLang="en-US" sz="2400" dirty="0"/>
          </a:p>
        </p:txBody>
      </p:sp>
      <p:sp>
        <p:nvSpPr>
          <p:cNvPr id="70" name="TextBox 69"/>
          <p:cNvSpPr txBox="1"/>
          <p:nvPr/>
        </p:nvSpPr>
        <p:spPr>
          <a:xfrm>
            <a:off x="5638800" y="914400"/>
            <a:ext cx="2072747" cy="461665"/>
          </a:xfrm>
          <a:prstGeom prst="rect">
            <a:avLst/>
          </a:prstGeom>
          <a:solidFill>
            <a:srgbClr val="EAEAEA">
              <a:alpha val="10980"/>
            </a:srgbClr>
          </a:solidFill>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400" dirty="0" smtClean="0"/>
              <a:t>Disk Full/Failed</a:t>
            </a:r>
            <a:endParaRPr lang="zh-CN" altLang="en-US" sz="2400" dirty="0"/>
          </a:p>
        </p:txBody>
      </p:sp>
      <p:sp>
        <p:nvSpPr>
          <p:cNvPr id="52"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7</a:t>
            </a:fld>
            <a:endParaRPr lang="en-US"/>
          </a:p>
        </p:txBody>
      </p:sp>
      <p:sp>
        <p:nvSpPr>
          <p:cNvPr id="53" name="Rectangle 52"/>
          <p:cNvSpPr/>
          <p:nvPr/>
        </p:nvSpPr>
        <p:spPr>
          <a:xfrm>
            <a:off x="381000" y="609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0" presetClass="path" presetSubtype="0" accel="50000" decel="50000" fill="hold" grpId="1" nodeType="withEffect">
                                  <p:stCondLst>
                                    <p:cond delay="0"/>
                                  </p:stCondLst>
                                  <p:childTnLst>
                                    <p:animMotion origin="layout" path="M -0.00399 0.00139 C 0.00382 0.01387 0.02153 0.04001 0.04289 0.07585 C 0.06424 0.1117 0.11094 0.19126 0.12466 0.21646 C 0.13837 0.24167 0.12552 0.22479 0.1257 0.22687 " pathEditMode="relative" rAng="0" ptsTypes="aaaa">
                                      <p:cBhvr>
                                        <p:cTn id="13" dur="2000" fill="hold"/>
                                        <p:tgtEl>
                                          <p:spTgt spid="58"/>
                                        </p:tgtEl>
                                        <p:attrNameLst>
                                          <p:attrName>ppt_x</p:attrName>
                                          <p:attrName>ppt_y</p:attrName>
                                        </p:attrNameLst>
                                      </p:cBhvr>
                                      <p:rCtr x="7100" y="12000"/>
                                    </p:animMotion>
                                  </p:childTnLst>
                                </p:cTn>
                              </p:par>
                              <p:par>
                                <p:cTn id="14" presetID="55" presetClass="entr" presetSubtype="0" fill="hold" grpId="0" nodeType="withEffect">
                                  <p:stCondLst>
                                    <p:cond delay="0"/>
                                  </p:stCondLst>
                                  <p:childTnLst>
                                    <p:set>
                                      <p:cBhvr>
                                        <p:cTn id="15" dur="1" fill="hold">
                                          <p:stCondLst>
                                            <p:cond delay="0"/>
                                          </p:stCondLst>
                                        </p:cTn>
                                        <p:tgtEl>
                                          <p:spTgt spid="3090"/>
                                        </p:tgtEl>
                                        <p:attrNameLst>
                                          <p:attrName>style.visibility</p:attrName>
                                        </p:attrNameLst>
                                      </p:cBhvr>
                                      <p:to>
                                        <p:strVal val="visible"/>
                                      </p:to>
                                    </p:set>
                                    <p:anim calcmode="lin" valueType="num">
                                      <p:cBhvr>
                                        <p:cTn id="16" dur="500" fill="hold"/>
                                        <p:tgtEl>
                                          <p:spTgt spid="3090"/>
                                        </p:tgtEl>
                                        <p:attrNameLst>
                                          <p:attrName>ppt_w</p:attrName>
                                        </p:attrNameLst>
                                      </p:cBhvr>
                                      <p:tavLst>
                                        <p:tav tm="0">
                                          <p:val>
                                            <p:strVal val="#ppt_w*0.70"/>
                                          </p:val>
                                        </p:tav>
                                        <p:tav tm="100000">
                                          <p:val>
                                            <p:strVal val="#ppt_w"/>
                                          </p:val>
                                        </p:tav>
                                      </p:tavLst>
                                    </p:anim>
                                    <p:anim calcmode="lin" valueType="num">
                                      <p:cBhvr>
                                        <p:cTn id="17" dur="500" fill="hold"/>
                                        <p:tgtEl>
                                          <p:spTgt spid="3090"/>
                                        </p:tgtEl>
                                        <p:attrNameLst>
                                          <p:attrName>ppt_h</p:attrName>
                                        </p:attrNameLst>
                                      </p:cBhvr>
                                      <p:tavLst>
                                        <p:tav tm="0">
                                          <p:val>
                                            <p:strVal val="#ppt_h"/>
                                          </p:val>
                                        </p:tav>
                                        <p:tav tm="100000">
                                          <p:val>
                                            <p:strVal val="#ppt_h"/>
                                          </p:val>
                                        </p:tav>
                                      </p:tavLst>
                                    </p:anim>
                                    <p:animEffect transition="in" filter="fade">
                                      <p:cBhvr>
                                        <p:cTn id="18" dur="500"/>
                                        <p:tgtEl>
                                          <p:spTgt spid="309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20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2" nodeType="clickEffect">
                                  <p:stCondLst>
                                    <p:cond delay="0"/>
                                  </p:stCondLst>
                                  <p:childTnLst>
                                    <p:animMotion origin="layout" path="M 0.1257 0.22687 L -0.09583 0.57724 " pathEditMode="relative" rAng="0" ptsTypes="AA">
                                      <p:cBhvr>
                                        <p:cTn id="29" dur="2000" fill="hold"/>
                                        <p:tgtEl>
                                          <p:spTgt spid="58"/>
                                        </p:tgtEl>
                                        <p:attrNameLst>
                                          <p:attrName>ppt_x</p:attrName>
                                          <p:attrName>ppt_y</p:attrName>
                                        </p:attrNameLst>
                                      </p:cBhvr>
                                      <p:rCtr x="-11100" y="17500"/>
                                    </p:animMotion>
                                  </p:childTnLst>
                                </p:cTn>
                              </p:par>
                              <p:par>
                                <p:cTn id="30" presetID="0" presetClass="path" presetSubtype="0" accel="50000" decel="50000" fill="hold" grpId="1" nodeType="withEffect">
                                  <p:stCondLst>
                                    <p:cond delay="0"/>
                                  </p:stCondLst>
                                  <p:childTnLst>
                                    <p:animMotion origin="layout" path="M 2.22222E-6 -1.59112E-6 L -0.0132 0.35037 " pathEditMode="relative" rAng="0" ptsTypes="AA">
                                      <p:cBhvr>
                                        <p:cTn id="31" dur="2000" fill="hold"/>
                                        <p:tgtEl>
                                          <p:spTgt spid="60"/>
                                        </p:tgtEl>
                                        <p:attrNameLst>
                                          <p:attrName>ppt_x</p:attrName>
                                          <p:attrName>ppt_y</p:attrName>
                                        </p:attrNameLst>
                                      </p:cBhvr>
                                      <p:rCtr x="-700" y="17500"/>
                                    </p:animMotion>
                                  </p:childTnLst>
                                </p:cTn>
                              </p:par>
                              <p:par>
                                <p:cTn id="32" presetID="0" presetClass="path" presetSubtype="0" accel="50000" decel="50000" fill="hold" grpId="1" nodeType="withEffect">
                                  <p:stCondLst>
                                    <p:cond delay="0"/>
                                  </p:stCondLst>
                                  <p:childTnLst>
                                    <p:animMotion origin="layout" path="M 0.00069 0.00439 L 0.07986 0.25971 " pathEditMode="relative" rAng="0" ptsTypes="AA">
                                      <p:cBhvr>
                                        <p:cTn id="33" dur="2000" fill="hold"/>
                                        <p:tgtEl>
                                          <p:spTgt spid="59"/>
                                        </p:tgtEl>
                                        <p:attrNameLst>
                                          <p:attrName>ppt_x</p:attrName>
                                          <p:attrName>ppt_y</p:attrName>
                                        </p:attrNameLst>
                                      </p:cBhvr>
                                      <p:rCtr x="4000" y="12800"/>
                                    </p:animMotion>
                                  </p:childTnLst>
                                </p:cTn>
                              </p:par>
                              <p:par>
                                <p:cTn id="34" presetID="55" presetClass="entr" presetSubtype="0" fill="hold" grpId="0" nodeType="withEffect">
                                  <p:stCondLst>
                                    <p:cond delay="0"/>
                                  </p:stCondLst>
                                  <p:childTnLst>
                                    <p:set>
                                      <p:cBhvr>
                                        <p:cTn id="35" dur="1" fill="hold">
                                          <p:stCondLst>
                                            <p:cond delay="0"/>
                                          </p:stCondLst>
                                        </p:cTn>
                                        <p:tgtEl>
                                          <p:spTgt spid="3107"/>
                                        </p:tgtEl>
                                        <p:attrNameLst>
                                          <p:attrName>style.visibility</p:attrName>
                                        </p:attrNameLst>
                                      </p:cBhvr>
                                      <p:to>
                                        <p:strVal val="visible"/>
                                      </p:to>
                                    </p:set>
                                    <p:anim calcmode="lin" valueType="num">
                                      <p:cBhvr>
                                        <p:cTn id="36" dur="500" fill="hold"/>
                                        <p:tgtEl>
                                          <p:spTgt spid="3107"/>
                                        </p:tgtEl>
                                        <p:attrNameLst>
                                          <p:attrName>ppt_w</p:attrName>
                                        </p:attrNameLst>
                                      </p:cBhvr>
                                      <p:tavLst>
                                        <p:tav tm="0">
                                          <p:val>
                                            <p:strVal val="#ppt_w*0.70"/>
                                          </p:val>
                                        </p:tav>
                                        <p:tav tm="100000">
                                          <p:val>
                                            <p:strVal val="#ppt_w"/>
                                          </p:val>
                                        </p:tav>
                                      </p:tavLst>
                                    </p:anim>
                                    <p:anim calcmode="lin" valueType="num">
                                      <p:cBhvr>
                                        <p:cTn id="37" dur="500" fill="hold"/>
                                        <p:tgtEl>
                                          <p:spTgt spid="3107"/>
                                        </p:tgtEl>
                                        <p:attrNameLst>
                                          <p:attrName>ppt_h</p:attrName>
                                        </p:attrNameLst>
                                      </p:cBhvr>
                                      <p:tavLst>
                                        <p:tav tm="0">
                                          <p:val>
                                            <p:strVal val="#ppt_h"/>
                                          </p:val>
                                        </p:tav>
                                        <p:tav tm="100000">
                                          <p:val>
                                            <p:strVal val="#ppt_h"/>
                                          </p:val>
                                        </p:tav>
                                      </p:tavLst>
                                    </p:anim>
                                    <p:animEffect transition="in" filter="fade">
                                      <p:cBhvr>
                                        <p:cTn id="38" dur="500"/>
                                        <p:tgtEl>
                                          <p:spTgt spid="3107"/>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106"/>
                                        </p:tgtEl>
                                        <p:attrNameLst>
                                          <p:attrName>style.visibility</p:attrName>
                                        </p:attrNameLst>
                                      </p:cBhvr>
                                      <p:to>
                                        <p:strVal val="visible"/>
                                      </p:to>
                                    </p:set>
                                    <p:anim calcmode="lin" valueType="num">
                                      <p:cBhvr>
                                        <p:cTn id="41" dur="500" fill="hold"/>
                                        <p:tgtEl>
                                          <p:spTgt spid="3106"/>
                                        </p:tgtEl>
                                        <p:attrNameLst>
                                          <p:attrName>ppt_w</p:attrName>
                                        </p:attrNameLst>
                                      </p:cBhvr>
                                      <p:tavLst>
                                        <p:tav tm="0">
                                          <p:val>
                                            <p:strVal val="#ppt_w*0.70"/>
                                          </p:val>
                                        </p:tav>
                                        <p:tav tm="100000">
                                          <p:val>
                                            <p:strVal val="#ppt_w"/>
                                          </p:val>
                                        </p:tav>
                                      </p:tavLst>
                                    </p:anim>
                                    <p:anim calcmode="lin" valueType="num">
                                      <p:cBhvr>
                                        <p:cTn id="42" dur="500" fill="hold"/>
                                        <p:tgtEl>
                                          <p:spTgt spid="3106"/>
                                        </p:tgtEl>
                                        <p:attrNameLst>
                                          <p:attrName>ppt_h</p:attrName>
                                        </p:attrNameLst>
                                      </p:cBhvr>
                                      <p:tavLst>
                                        <p:tav tm="0">
                                          <p:val>
                                            <p:strVal val="#ppt_h"/>
                                          </p:val>
                                        </p:tav>
                                        <p:tav tm="100000">
                                          <p:val>
                                            <p:strVal val="#ppt_h"/>
                                          </p:val>
                                        </p:tav>
                                      </p:tavLst>
                                    </p:anim>
                                    <p:animEffect transition="in" filter="fade">
                                      <p:cBhvr>
                                        <p:cTn id="43" dur="500"/>
                                        <p:tgtEl>
                                          <p:spTgt spid="310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105"/>
                                        </p:tgtEl>
                                        <p:attrNameLst>
                                          <p:attrName>style.visibility</p:attrName>
                                        </p:attrNameLst>
                                      </p:cBhvr>
                                      <p:to>
                                        <p:strVal val="visible"/>
                                      </p:to>
                                    </p:set>
                                    <p:anim calcmode="lin" valueType="num">
                                      <p:cBhvr>
                                        <p:cTn id="46" dur="500" fill="hold"/>
                                        <p:tgtEl>
                                          <p:spTgt spid="3105"/>
                                        </p:tgtEl>
                                        <p:attrNameLst>
                                          <p:attrName>ppt_w</p:attrName>
                                        </p:attrNameLst>
                                      </p:cBhvr>
                                      <p:tavLst>
                                        <p:tav tm="0">
                                          <p:val>
                                            <p:strVal val="#ppt_w*0.70"/>
                                          </p:val>
                                        </p:tav>
                                        <p:tav tm="100000">
                                          <p:val>
                                            <p:strVal val="#ppt_w"/>
                                          </p:val>
                                        </p:tav>
                                      </p:tavLst>
                                    </p:anim>
                                    <p:anim calcmode="lin" valueType="num">
                                      <p:cBhvr>
                                        <p:cTn id="47" dur="500" fill="hold"/>
                                        <p:tgtEl>
                                          <p:spTgt spid="3105"/>
                                        </p:tgtEl>
                                        <p:attrNameLst>
                                          <p:attrName>ppt_h</p:attrName>
                                        </p:attrNameLst>
                                      </p:cBhvr>
                                      <p:tavLst>
                                        <p:tav tm="0">
                                          <p:val>
                                            <p:strVal val="#ppt_h"/>
                                          </p:val>
                                        </p:tav>
                                        <p:tav tm="100000">
                                          <p:val>
                                            <p:strVal val="#ppt_h"/>
                                          </p:val>
                                        </p:tav>
                                      </p:tavLst>
                                    </p:anim>
                                    <p:animEffect transition="in" filter="fade">
                                      <p:cBhvr>
                                        <p:cTn id="48" dur="500"/>
                                        <p:tgtEl>
                                          <p:spTgt spid="3105"/>
                                        </p:tgtEl>
                                      </p:cBhvr>
                                    </p:animEffect>
                                  </p:childTnLst>
                                </p:cTn>
                              </p:par>
                            </p:childTnLst>
                          </p:cTn>
                        </p:par>
                        <p:par>
                          <p:cTn id="49" fill="hold">
                            <p:stCondLst>
                              <p:cond delay="2000"/>
                            </p:stCondLst>
                            <p:childTnLst>
                              <p:par>
                                <p:cTn id="50" presetID="50" presetClass="entr" presetSubtype="0" decel="10000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1000" fill="hold"/>
                                        <p:tgtEl>
                                          <p:spTgt spid="62"/>
                                        </p:tgtEl>
                                        <p:attrNameLst>
                                          <p:attrName>ppt_w</p:attrName>
                                        </p:attrNameLst>
                                      </p:cBhvr>
                                      <p:tavLst>
                                        <p:tav tm="0">
                                          <p:val>
                                            <p:strVal val="#ppt_w+.3"/>
                                          </p:val>
                                        </p:tav>
                                        <p:tav tm="100000">
                                          <p:val>
                                            <p:strVal val="#ppt_w"/>
                                          </p:val>
                                        </p:tav>
                                      </p:tavLst>
                                    </p:anim>
                                    <p:anim calcmode="lin" valueType="num">
                                      <p:cBhvr>
                                        <p:cTn id="53" dur="1000" fill="hold"/>
                                        <p:tgtEl>
                                          <p:spTgt spid="62"/>
                                        </p:tgtEl>
                                        <p:attrNameLst>
                                          <p:attrName>ppt_h</p:attrName>
                                        </p:attrNameLst>
                                      </p:cBhvr>
                                      <p:tavLst>
                                        <p:tav tm="0">
                                          <p:val>
                                            <p:strVal val="#ppt_h"/>
                                          </p:val>
                                        </p:tav>
                                        <p:tav tm="100000">
                                          <p:val>
                                            <p:strVal val="#ppt_h"/>
                                          </p:val>
                                        </p:tav>
                                      </p:tavLst>
                                    </p:anim>
                                    <p:animEffect transition="in" filter="fade">
                                      <p:cBhvr>
                                        <p:cTn id="54" dur="1000"/>
                                        <p:tgtEl>
                                          <p:spTgt spid="62"/>
                                        </p:tgtEl>
                                      </p:cBhvr>
                                    </p:animEffect>
                                  </p:childTnLst>
                                </p:cTn>
                              </p:par>
                              <p:par>
                                <p:cTn id="55" presetID="1" presetClass="exit" presetSubtype="0" fill="hold" grpId="2" nodeType="withEffect">
                                  <p:stCondLst>
                                    <p:cond delay="0"/>
                                  </p:stCondLst>
                                  <p:childTnLst>
                                    <p:set>
                                      <p:cBhvr>
                                        <p:cTn id="56" dur="1" fill="hold">
                                          <p:stCondLst>
                                            <p:cond delay="0"/>
                                          </p:stCondLst>
                                        </p:cTn>
                                        <p:tgtEl>
                                          <p:spTgt spid="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 presetClass="exit" presetSubtype="0" fill="hold" grpId="1" nodeType="withEffect">
                                  <p:stCondLst>
                                    <p:cond delay="0"/>
                                  </p:stCondLst>
                                  <p:childTnLst>
                                    <p:set>
                                      <p:cBhvr>
                                        <p:cTn id="63" dur="1" fill="hold">
                                          <p:stCondLst>
                                            <p:cond delay="0"/>
                                          </p:stCondLst>
                                        </p:cTn>
                                        <p:tgtEl>
                                          <p:spTgt spid="6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500" fill="hold"/>
                                        <p:tgtEl>
                                          <p:spTgt spid="65"/>
                                        </p:tgtEl>
                                        <p:attrNameLst>
                                          <p:attrName>ppt_x</p:attrName>
                                        </p:attrNameLst>
                                      </p:cBhvr>
                                      <p:tavLst>
                                        <p:tav tm="0">
                                          <p:val>
                                            <p:strVal val="#ppt_x"/>
                                          </p:val>
                                        </p:tav>
                                        <p:tav tm="100000">
                                          <p:val>
                                            <p:strVal val="#ppt_x"/>
                                          </p:val>
                                        </p:tav>
                                      </p:tavLst>
                                    </p:anim>
                                    <p:anim calcmode="lin" valueType="num">
                                      <p:cBhvr additive="base">
                                        <p:cTn id="69" dur="500" fill="hold"/>
                                        <p:tgtEl>
                                          <p:spTgt spid="6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additive="base">
                                        <p:cTn id="72" dur="500" fill="hold"/>
                                        <p:tgtEl>
                                          <p:spTgt spid="63"/>
                                        </p:tgtEl>
                                        <p:attrNameLst>
                                          <p:attrName>ppt_x</p:attrName>
                                        </p:attrNameLst>
                                      </p:cBhvr>
                                      <p:tavLst>
                                        <p:tav tm="0">
                                          <p:val>
                                            <p:strVal val="#ppt_x"/>
                                          </p:val>
                                        </p:tav>
                                        <p:tav tm="100000">
                                          <p:val>
                                            <p:strVal val="#ppt_x"/>
                                          </p:val>
                                        </p:tav>
                                      </p:tavLst>
                                    </p:anim>
                                    <p:anim calcmode="lin" valueType="num">
                                      <p:cBhvr additive="base">
                                        <p:cTn id="73" dur="500" fill="hold"/>
                                        <p:tgtEl>
                                          <p:spTgt spid="6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500" fill="hold"/>
                                        <p:tgtEl>
                                          <p:spTgt spid="64"/>
                                        </p:tgtEl>
                                        <p:attrNameLst>
                                          <p:attrName>ppt_x</p:attrName>
                                        </p:attrNameLst>
                                      </p:cBhvr>
                                      <p:tavLst>
                                        <p:tav tm="0">
                                          <p:val>
                                            <p:strVal val="#ppt_x"/>
                                          </p:val>
                                        </p:tav>
                                        <p:tav tm="100000">
                                          <p:val>
                                            <p:strVal val="#ppt_x"/>
                                          </p:val>
                                        </p:tav>
                                      </p:tavLst>
                                    </p:anim>
                                    <p:anim calcmode="lin" valueType="num">
                                      <p:cBhvr additive="base">
                                        <p:cTn id="7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61"/>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slide(fromBottom)">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slide(fromBottom)">
                                      <p:cBhvr>
                                        <p:cTn id="99" dur="500"/>
                                        <p:tgtEl>
                                          <p:spTgt spid="69"/>
                                        </p:tgtEl>
                                      </p:cBhvr>
                                    </p:animEffect>
                                  </p:childTnLst>
                                </p:cTn>
                              </p:par>
                            </p:childTnLst>
                          </p:cTn>
                        </p:par>
                        <p:par>
                          <p:cTn id="100" fill="hold">
                            <p:stCondLst>
                              <p:cond delay="500"/>
                            </p:stCondLst>
                            <p:childTnLst>
                              <p:par>
                                <p:cTn id="101" presetID="10" presetClass="entr" presetSubtype="0" fill="hold" grpId="1"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par>
                                <p:cTn id="104" presetID="0" presetClass="path" presetSubtype="0" accel="50000" decel="50000" fill="hold" grpId="0" nodeType="withEffect">
                                  <p:stCondLst>
                                    <p:cond delay="0"/>
                                  </p:stCondLst>
                                  <p:childTnLst>
                                    <p:animMotion origin="layout" path="M 3.33333E-6 -1.61887E-6 C 0.01701 -0.01619 0.07361 -0.06614 0.10208 -0.09759 C 0.13055 -0.12905 0.15625 -0.16975 0.17066 -0.18871 " pathEditMode="relative" rAng="0" ptsTypes="aaa">
                                      <p:cBhvr>
                                        <p:cTn id="105" dur="2000" fill="hold"/>
                                        <p:tgtEl>
                                          <p:spTgt spid="67"/>
                                        </p:tgtEl>
                                        <p:attrNameLst>
                                          <p:attrName>ppt_x</p:attrName>
                                          <p:attrName>ppt_y</p:attrName>
                                        </p:attrNameLst>
                                      </p:cBhvr>
                                      <p:rCtr x="8500" y="-9400"/>
                                    </p:animMotion>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p:bldP spid="3090" grpId="0" animBg="1"/>
      <p:bldP spid="3107" grpId="0" animBg="1"/>
      <p:bldP spid="3105" grpId="0" animBg="1"/>
      <p:bldP spid="3106" grpId="0" animBg="1"/>
      <p:bldP spid="58" grpId="0" animBg="1"/>
      <p:bldP spid="58" grpId="1" animBg="1"/>
      <p:bldP spid="58" grpId="2" animBg="1"/>
      <p:bldP spid="59" grpId="0" animBg="1"/>
      <p:bldP spid="59" grpId="1" animBg="1"/>
      <p:bldP spid="59" grpId="2" animBg="1"/>
      <p:bldP spid="60" grpId="0" animBg="1"/>
      <p:bldP spid="60" grpId="1" animBg="1"/>
      <p:bldP spid="61" grpId="0" animBg="1"/>
      <p:bldP spid="61" grpId="1" animBg="1"/>
      <p:bldP spid="62" grpId="0" animBg="1"/>
      <p:bldP spid="62" grpId="1" animBg="1"/>
      <p:bldP spid="63" grpId="0" animBg="1"/>
      <p:bldP spid="64" grpId="0" animBg="1"/>
      <p:bldP spid="65" grpId="0" animBg="1"/>
      <p:bldP spid="66" grpId="0" animBg="1"/>
      <p:bldP spid="67" grpId="0" animBg="1"/>
      <p:bldP spid="67" grpId="1" animBg="1"/>
      <p:bldP spid="68" grpId="0" animBg="1"/>
      <p:bldP spid="69" grpId="0" animBg="1"/>
      <p:bldP spid="70"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620000" cy="639762"/>
          </a:xfrm>
        </p:spPr>
        <p:txBody>
          <a:bodyPr>
            <a:noAutofit/>
          </a:bodyPr>
          <a:lstStyle/>
          <a:p>
            <a:r>
              <a:rPr lang="en-US" altLang="zh-CN" sz="3600" dirty="0" smtClean="0">
                <a:solidFill>
                  <a:schemeClr val="tx2">
                    <a:lumMod val="75000"/>
                  </a:schemeClr>
                </a:solidFill>
                <a:latin typeface="MS Reference Sans Serif" pitchFamily="34" charset="0"/>
              </a:rPr>
              <a:t>Motivation</a:t>
            </a:r>
            <a:endParaRPr lang="zh-CN" altLang="en-US" sz="3600" dirty="0">
              <a:solidFill>
                <a:schemeClr val="tx2">
                  <a:lumMod val="75000"/>
                </a:schemeClr>
              </a:solidFill>
              <a:latin typeface="MS Reference Sans Serif"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 name="Picture 5" descr="Question-Mark.jpg"/>
          <p:cNvPicPr>
            <a:picLocks noChangeAspect="1"/>
          </p:cNvPicPr>
          <p:nvPr/>
        </p:nvPicPr>
        <p:blipFill>
          <a:blip r:embed="rId4" cstate="print"/>
          <a:stretch>
            <a:fillRect/>
          </a:stretch>
        </p:blipFill>
        <p:spPr>
          <a:xfrm>
            <a:off x="609600" y="3200400"/>
            <a:ext cx="1342680" cy="1676400"/>
          </a:xfrm>
          <a:prstGeom prst="rect">
            <a:avLst/>
          </a:prstGeom>
        </p:spPr>
      </p:pic>
      <p:sp>
        <p:nvSpPr>
          <p:cNvPr id="8" name="Cloud Callout 7"/>
          <p:cNvSpPr/>
          <p:nvPr/>
        </p:nvSpPr>
        <p:spPr>
          <a:xfrm>
            <a:off x="1676400" y="1143000"/>
            <a:ext cx="3886200" cy="1981200"/>
          </a:xfrm>
          <a:prstGeom prst="cloudCallout">
            <a:avLst>
              <a:gd name="adj1" fmla="val -49057"/>
              <a:gd name="adj2" fmla="val 667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b="1" dirty="0" smtClean="0">
                <a:solidFill>
                  <a:schemeClr val="tx2"/>
                </a:solidFill>
                <a:latin typeface="MS Reference Sans Serif" pitchFamily="34" charset="0"/>
              </a:rPr>
              <a:t>How long does it take to sync replica (copies)?</a:t>
            </a:r>
            <a:endParaRPr lang="zh-CN" altLang="en-US" sz="1600" b="1" dirty="0" smtClean="0">
              <a:solidFill>
                <a:schemeClr val="tx2"/>
              </a:solidFill>
              <a:latin typeface="MS Reference Sans Serif" pitchFamily="34" charset="0"/>
            </a:endParaRPr>
          </a:p>
        </p:txBody>
      </p:sp>
      <p:sp>
        <p:nvSpPr>
          <p:cNvPr id="9" name="Cloud Callout 8"/>
          <p:cNvSpPr/>
          <p:nvPr/>
        </p:nvSpPr>
        <p:spPr>
          <a:xfrm>
            <a:off x="2362200" y="3962400"/>
            <a:ext cx="4572000" cy="1981200"/>
          </a:xfrm>
          <a:prstGeom prst="cloudCallout">
            <a:avLst>
              <a:gd name="adj1" fmla="val -67401"/>
              <a:gd name="adj2" fmla="val -4649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600" b="1" dirty="0" smtClean="0">
                <a:solidFill>
                  <a:srgbClr val="C00000"/>
                </a:solidFill>
                <a:latin typeface="MS Reference Sans Serif" pitchFamily="34" charset="0"/>
              </a:rPr>
              <a:t>How much is </a:t>
            </a:r>
            <a:r>
              <a:rPr lang="en-US" altLang="zh-CN" sz="1600" b="1" dirty="0" err="1" smtClean="0">
                <a:solidFill>
                  <a:srgbClr val="C00000"/>
                </a:solidFill>
                <a:latin typeface="MS Reference Sans Serif" pitchFamily="34" charset="0"/>
              </a:rPr>
              <a:t>OSync‘s</a:t>
            </a:r>
            <a:r>
              <a:rPr lang="en-US" altLang="zh-CN" sz="1600" b="1" dirty="0" smtClean="0">
                <a:solidFill>
                  <a:srgbClr val="C00000"/>
                </a:solidFill>
                <a:latin typeface="MS Reference Sans Serif" pitchFamily="34" charset="0"/>
              </a:rPr>
              <a:t> (Object Synchronization) network traffic overhead?</a:t>
            </a:r>
            <a:endParaRPr lang="zh-CN" altLang="en-US" sz="1600" b="1" dirty="0" smtClean="0">
              <a:solidFill>
                <a:srgbClr val="C00000"/>
              </a:solidFill>
              <a:latin typeface="MS Reference Sans Serif" pitchFamily="34" charset="0"/>
            </a:endParaRPr>
          </a:p>
        </p:txBody>
      </p:sp>
      <p:pic>
        <p:nvPicPr>
          <p:cNvPr id="10" name="Picture 14" descr="http://www.9spokes.com/assets/Uploads/dropbox-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799" y="990600"/>
            <a:ext cx="1802033" cy="4918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ail server.png"/>
          <p:cNvPicPr>
            <a:picLocks noChangeAspect="1"/>
          </p:cNvPicPr>
          <p:nvPr/>
        </p:nvPicPr>
        <p:blipFill>
          <a:blip r:embed="rId6" cstate="print"/>
          <a:srcRect l="12433" t="7692" r="24144"/>
          <a:stretch>
            <a:fillRect/>
          </a:stretch>
        </p:blipFill>
        <p:spPr>
          <a:xfrm>
            <a:off x="7543800" y="1524000"/>
            <a:ext cx="685800" cy="748145"/>
          </a:xfrm>
          <a:prstGeom prst="rect">
            <a:avLst/>
          </a:prstGeom>
        </p:spPr>
      </p:pic>
      <p:pic>
        <p:nvPicPr>
          <p:cNvPr id="12" name="Picture 11" descr="openstack-logo5.png"/>
          <p:cNvPicPr>
            <a:picLocks noChangeAspect="1"/>
          </p:cNvPicPr>
          <p:nvPr/>
        </p:nvPicPr>
        <p:blipFill>
          <a:blip r:embed="rId7" cstate="print"/>
          <a:stretch>
            <a:fillRect/>
          </a:stretch>
        </p:blipFill>
        <p:spPr>
          <a:xfrm>
            <a:off x="5943600" y="1600200"/>
            <a:ext cx="990600" cy="990600"/>
          </a:xfrm>
          <a:prstGeom prst="rect">
            <a:avLst/>
          </a:prstGeom>
        </p:spPr>
      </p:pic>
      <p:pic>
        <p:nvPicPr>
          <p:cNvPr id="1026" name="Picture 2"/>
          <p:cNvPicPr>
            <a:picLocks noChangeAspect="1" noChangeArrowheads="1"/>
          </p:cNvPicPr>
          <p:nvPr/>
        </p:nvPicPr>
        <p:blipFill>
          <a:blip r:embed="rId8" cstate="print"/>
          <a:srcRect/>
          <a:stretch>
            <a:fillRect/>
          </a:stretch>
        </p:blipFill>
        <p:spPr bwMode="auto">
          <a:xfrm>
            <a:off x="7100046" y="4038600"/>
            <a:ext cx="1891554" cy="846221"/>
          </a:xfrm>
          <a:prstGeom prst="rect">
            <a:avLst/>
          </a:prstGeom>
          <a:noFill/>
          <a:ln w="9525">
            <a:noFill/>
            <a:miter lim="800000"/>
            <a:headEnd/>
            <a:tailEnd/>
          </a:ln>
        </p:spPr>
      </p:pic>
      <p:pic>
        <p:nvPicPr>
          <p:cNvPr id="3" name="Picture 2"/>
          <p:cNvPicPr>
            <a:picLocks noChangeAspect="1" noChangeArrowheads="1"/>
          </p:cNvPicPr>
          <p:nvPr/>
        </p:nvPicPr>
        <p:blipFill>
          <a:blip r:embed="rId9"/>
          <a:srcRect/>
          <a:stretch>
            <a:fillRect/>
          </a:stretch>
        </p:blipFill>
        <p:spPr bwMode="auto">
          <a:xfrm>
            <a:off x="7010400" y="5029200"/>
            <a:ext cx="2086841" cy="381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10"/>
          <a:srcRect/>
          <a:stretch>
            <a:fillRect/>
          </a:stretch>
        </p:blipFill>
        <p:spPr bwMode="auto">
          <a:xfrm>
            <a:off x="6781800" y="1447800"/>
            <a:ext cx="666750" cy="817306"/>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Overview</a:t>
            </a:r>
            <a:endParaRPr lang="zh-CN"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28" name="Rounded Rectangle 27"/>
          <p:cNvSpPr/>
          <p:nvPr/>
        </p:nvSpPr>
        <p:spPr>
          <a:xfrm>
            <a:off x="228912" y="2481702"/>
            <a:ext cx="2390803" cy="1971913"/>
          </a:xfrm>
          <a:prstGeom prst="roundRect">
            <a:avLst>
              <a:gd name="adj" fmla="val 10000"/>
            </a:avLst>
          </a:prstGeom>
        </p:spPr>
        <p:style>
          <a:lnRef idx="1">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274291" y="2527081"/>
            <a:ext cx="2300045" cy="1458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pPr>
            <a:r>
              <a:rPr lang="en-US" altLang="zh-CN" sz="1900" b="1" kern="1200" dirty="0" smtClean="0">
                <a:solidFill>
                  <a:schemeClr val="tx1"/>
                </a:solidFill>
              </a:rPr>
              <a:t>1. Preliminary Measurements</a:t>
            </a:r>
            <a:endParaRPr lang="zh-CN" altLang="en-US" sz="1900" b="1" kern="1200" dirty="0">
              <a:solidFill>
                <a:schemeClr val="tx1"/>
              </a:solidFill>
            </a:endParaRPr>
          </a:p>
          <a:p>
            <a:pPr marL="171450" lvl="1" indent="-171450" algn="l" defTabSz="844550">
              <a:lnSpc>
                <a:spcPct val="90000"/>
              </a:lnSpc>
              <a:spcBef>
                <a:spcPct val="0"/>
              </a:spcBef>
              <a:spcAft>
                <a:spcPct val="15000"/>
              </a:spcAft>
            </a:pPr>
            <a:r>
              <a:rPr lang="en-US" altLang="zh-CN" sz="1900" b="1" kern="1200" dirty="0" smtClean="0">
                <a:solidFill>
                  <a:schemeClr val="tx1"/>
                </a:solidFill>
              </a:rPr>
              <a:t>2. Source Code Analysis &amp; Problem Validation</a:t>
            </a:r>
            <a:endParaRPr lang="zh-CN" altLang="en-US" sz="1900" b="1" kern="1200" dirty="0">
              <a:solidFill>
                <a:schemeClr val="tx1"/>
              </a:solidFill>
            </a:endParaRPr>
          </a:p>
        </p:txBody>
      </p:sp>
      <p:sp>
        <p:nvSpPr>
          <p:cNvPr id="11" name=" 5"/>
          <p:cNvSpPr/>
          <p:nvPr/>
        </p:nvSpPr>
        <p:spPr>
          <a:xfrm>
            <a:off x="1583863" y="2992227"/>
            <a:ext cx="2576226" cy="2576226"/>
          </a:xfrm>
          <a:prstGeom prst="leftCircularArrow">
            <a:avLst>
              <a:gd name="adj1" fmla="val 2922"/>
              <a:gd name="adj2" fmla="val 357578"/>
              <a:gd name="adj3" fmla="val 2133088"/>
              <a:gd name="adj4" fmla="val 9024489"/>
              <a:gd name="adj5" fmla="val 3409"/>
            </a:avLst>
          </a:pr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sp>
      <p:grpSp>
        <p:nvGrpSpPr>
          <p:cNvPr id="12" name="Group 11"/>
          <p:cNvGrpSpPr/>
          <p:nvPr/>
        </p:nvGrpSpPr>
        <p:grpSpPr>
          <a:xfrm>
            <a:off x="760202" y="4031062"/>
            <a:ext cx="2125158" cy="845105"/>
            <a:chOff x="531601" y="3001803"/>
            <a:chExt cx="2125158" cy="845105"/>
          </a:xfrm>
          <a:scene3d>
            <a:camera prst="orthographicFront"/>
            <a:lightRig rig="flat" dir="t"/>
          </a:scene3d>
        </p:grpSpPr>
        <p:sp>
          <p:nvSpPr>
            <p:cNvPr id="26" name="Rounded Rectangle 25"/>
            <p:cNvSpPr/>
            <p:nvPr/>
          </p:nvSpPr>
          <p:spPr>
            <a:xfrm>
              <a:off x="531601" y="3001803"/>
              <a:ext cx="2125158" cy="84510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shade val="50000"/>
                <a:hueOff val="0"/>
                <a:satOff val="0"/>
                <a:lumOff val="0"/>
                <a:alphaOff val="0"/>
              </a:schemeClr>
            </a:fillRef>
            <a:effectRef idx="1">
              <a:schemeClr val="accent1">
                <a:shade val="50000"/>
                <a:hueOff val="0"/>
                <a:satOff val="0"/>
                <a:lumOff val="0"/>
                <a:alphaOff val="0"/>
              </a:schemeClr>
            </a:effectRef>
            <a:fontRef idx="minor">
              <a:schemeClr val="dk1"/>
            </a:fontRef>
          </p:style>
        </p:sp>
        <p:sp>
          <p:nvSpPr>
            <p:cNvPr id="27" name="Rounded Rectangle 7"/>
            <p:cNvSpPr/>
            <p:nvPr/>
          </p:nvSpPr>
          <p:spPr>
            <a:xfrm>
              <a:off x="556353" y="3026555"/>
              <a:ext cx="2075654" cy="7956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Problem</a:t>
              </a:r>
              <a:endParaRPr lang="zh-CN" altLang="en-US" sz="2600" kern="1200" dirty="0"/>
            </a:p>
          </p:txBody>
        </p:sp>
      </p:grpSp>
      <p:sp>
        <p:nvSpPr>
          <p:cNvPr id="24" name="Rounded Rectangle 23"/>
          <p:cNvSpPr/>
          <p:nvPr/>
        </p:nvSpPr>
        <p:spPr>
          <a:xfrm>
            <a:off x="3243776" y="2481702"/>
            <a:ext cx="2390803" cy="1971913"/>
          </a:xfrm>
          <a:prstGeom prst="roundRect">
            <a:avLst>
              <a:gd name="adj" fmla="val 10000"/>
            </a:avLst>
          </a:prstGeom>
        </p:spPr>
        <p:style>
          <a:lnRef idx="1">
            <a:schemeClr val="accent1">
              <a:shade val="50000"/>
              <a:hueOff val="240958"/>
              <a:satOff val="-5040"/>
              <a:lumOff val="280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9"/>
          <p:cNvSpPr/>
          <p:nvPr/>
        </p:nvSpPr>
        <p:spPr>
          <a:xfrm>
            <a:off x="3289155" y="2949634"/>
            <a:ext cx="2300045" cy="1458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pPr>
            <a:r>
              <a:rPr lang="en-US" altLang="zh-CN" sz="1900" b="1" kern="1200" dirty="0" smtClean="0">
                <a:solidFill>
                  <a:schemeClr val="tx1"/>
                </a:solidFill>
              </a:rPr>
              <a:t>3. Our Proposed Mechanism</a:t>
            </a:r>
            <a:endParaRPr lang="zh-CN" altLang="en-US" sz="1900" b="1" kern="1200" dirty="0">
              <a:solidFill>
                <a:schemeClr val="tx1"/>
              </a:solidFill>
            </a:endParaRPr>
          </a:p>
        </p:txBody>
      </p:sp>
      <p:sp>
        <p:nvSpPr>
          <p:cNvPr id="14" name="Circular Arrow 13"/>
          <p:cNvSpPr/>
          <p:nvPr/>
        </p:nvSpPr>
        <p:spPr>
          <a:xfrm>
            <a:off x="4578803" y="1289547"/>
            <a:ext cx="2881718" cy="2881718"/>
          </a:xfrm>
          <a:prstGeom prst="circularArrow">
            <a:avLst>
              <a:gd name="adj1" fmla="val 2612"/>
              <a:gd name="adj2" fmla="val 317367"/>
              <a:gd name="adj3" fmla="val 19507123"/>
              <a:gd name="adj4" fmla="val 12575511"/>
              <a:gd name="adj5" fmla="val 3047"/>
            </a:avLst>
          </a:prstGeom>
        </p:spPr>
        <p:style>
          <a:lnRef idx="0">
            <a:schemeClr val="accent1">
              <a:shade val="90000"/>
              <a:hueOff val="375112"/>
              <a:satOff val="-6927"/>
              <a:lumOff val="32127"/>
              <a:alphaOff val="0"/>
            </a:schemeClr>
          </a:lnRef>
          <a:fillRef idx="2">
            <a:schemeClr val="accent1">
              <a:shade val="90000"/>
              <a:hueOff val="375112"/>
              <a:satOff val="-6927"/>
              <a:lumOff val="32127"/>
              <a:alphaOff val="0"/>
            </a:schemeClr>
          </a:fillRef>
          <a:effectRef idx="1">
            <a:schemeClr val="accent1">
              <a:shade val="90000"/>
              <a:hueOff val="375112"/>
              <a:satOff val="-6927"/>
              <a:lumOff val="32127"/>
              <a:alphaOff val="0"/>
            </a:schemeClr>
          </a:effectRef>
          <a:fontRef idx="minor">
            <a:schemeClr val="dk1"/>
          </a:fontRef>
        </p:style>
      </p:sp>
      <p:grpSp>
        <p:nvGrpSpPr>
          <p:cNvPr id="15" name="Group 14"/>
          <p:cNvGrpSpPr/>
          <p:nvPr/>
        </p:nvGrpSpPr>
        <p:grpSpPr>
          <a:xfrm>
            <a:off x="3775066" y="2059149"/>
            <a:ext cx="2125158" cy="845105"/>
            <a:chOff x="3546465" y="1029890"/>
            <a:chExt cx="2125158" cy="845105"/>
          </a:xfrm>
          <a:scene3d>
            <a:camera prst="orthographicFront"/>
            <a:lightRig rig="flat" dir="t"/>
          </a:scene3d>
        </p:grpSpPr>
        <p:sp>
          <p:nvSpPr>
            <p:cNvPr id="22" name="Rounded Rectangle 21"/>
            <p:cNvSpPr/>
            <p:nvPr/>
          </p:nvSpPr>
          <p:spPr>
            <a:xfrm>
              <a:off x="3546465" y="1029890"/>
              <a:ext cx="2125158" cy="84510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shade val="50000"/>
                <a:hueOff val="240958"/>
                <a:satOff val="-5040"/>
                <a:lumOff val="28042"/>
                <a:alphaOff val="0"/>
              </a:schemeClr>
            </a:fillRef>
            <a:effectRef idx="1">
              <a:schemeClr val="accent1">
                <a:shade val="50000"/>
                <a:hueOff val="240958"/>
                <a:satOff val="-5040"/>
                <a:lumOff val="28042"/>
                <a:alphaOff val="0"/>
              </a:schemeClr>
            </a:effectRef>
            <a:fontRef idx="minor">
              <a:schemeClr val="dk1"/>
            </a:fontRef>
          </p:style>
        </p:sp>
        <p:sp>
          <p:nvSpPr>
            <p:cNvPr id="23" name="Rounded Rectangle 12"/>
            <p:cNvSpPr/>
            <p:nvPr/>
          </p:nvSpPr>
          <p:spPr>
            <a:xfrm>
              <a:off x="3571217" y="1054642"/>
              <a:ext cx="2075654" cy="7956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Proposed Solution</a:t>
              </a:r>
              <a:endParaRPr lang="zh-CN" altLang="en-US" sz="2600" kern="1200" dirty="0"/>
            </a:p>
          </p:txBody>
        </p:sp>
      </p:grpSp>
      <p:sp>
        <p:nvSpPr>
          <p:cNvPr id="20" name="Rounded Rectangle 19"/>
          <p:cNvSpPr/>
          <p:nvPr/>
        </p:nvSpPr>
        <p:spPr>
          <a:xfrm>
            <a:off x="6258640" y="2481702"/>
            <a:ext cx="2390803" cy="1971913"/>
          </a:xfrm>
          <a:prstGeom prst="roundRect">
            <a:avLst>
              <a:gd name="adj" fmla="val 10000"/>
            </a:avLst>
          </a:prstGeom>
        </p:spPr>
        <p:style>
          <a:lnRef idx="1">
            <a:schemeClr val="accent1">
              <a:shade val="50000"/>
              <a:hueOff val="240958"/>
              <a:satOff val="-5040"/>
              <a:lumOff val="280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4"/>
          <p:cNvSpPr/>
          <p:nvPr/>
        </p:nvSpPr>
        <p:spPr>
          <a:xfrm>
            <a:off x="6304019" y="2527081"/>
            <a:ext cx="2300045" cy="1458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pPr>
            <a:r>
              <a:rPr lang="en-US" altLang="zh-CN" sz="1900" b="1" kern="1200" dirty="0" smtClean="0">
                <a:solidFill>
                  <a:schemeClr val="tx1"/>
                </a:solidFill>
              </a:rPr>
              <a:t>4. Comparison between both Mechanisms</a:t>
            </a:r>
            <a:endParaRPr lang="zh-CN" altLang="en-US" sz="1900" b="1" kern="1200" dirty="0">
              <a:solidFill>
                <a:schemeClr val="tx1"/>
              </a:solidFill>
            </a:endParaRPr>
          </a:p>
        </p:txBody>
      </p:sp>
      <p:grpSp>
        <p:nvGrpSpPr>
          <p:cNvPr id="17" name="Group 16"/>
          <p:cNvGrpSpPr/>
          <p:nvPr/>
        </p:nvGrpSpPr>
        <p:grpSpPr>
          <a:xfrm>
            <a:off x="6789930" y="4031062"/>
            <a:ext cx="2125158" cy="845105"/>
            <a:chOff x="6561329" y="3001803"/>
            <a:chExt cx="2125158" cy="845105"/>
          </a:xfrm>
          <a:scene3d>
            <a:camera prst="orthographicFront"/>
            <a:lightRig rig="flat" dir="t"/>
          </a:scene3d>
        </p:grpSpPr>
        <p:sp>
          <p:nvSpPr>
            <p:cNvPr id="18" name="Rounded Rectangle 17"/>
            <p:cNvSpPr/>
            <p:nvPr/>
          </p:nvSpPr>
          <p:spPr>
            <a:xfrm>
              <a:off x="6561329" y="3001803"/>
              <a:ext cx="2125158" cy="84510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shade val="50000"/>
                <a:hueOff val="240958"/>
                <a:satOff val="-5040"/>
                <a:lumOff val="28042"/>
                <a:alphaOff val="0"/>
              </a:schemeClr>
            </a:fillRef>
            <a:effectRef idx="1">
              <a:schemeClr val="accent1">
                <a:shade val="50000"/>
                <a:hueOff val="240958"/>
                <a:satOff val="-5040"/>
                <a:lumOff val="28042"/>
                <a:alphaOff val="0"/>
              </a:schemeClr>
            </a:effectRef>
            <a:fontRef idx="minor">
              <a:schemeClr val="dk1"/>
            </a:fontRef>
          </p:style>
        </p:sp>
        <p:sp>
          <p:nvSpPr>
            <p:cNvPr id="19" name="Rounded Rectangle 16"/>
            <p:cNvSpPr/>
            <p:nvPr/>
          </p:nvSpPr>
          <p:spPr>
            <a:xfrm>
              <a:off x="6586081" y="3026555"/>
              <a:ext cx="2075654" cy="7956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Evaluation</a:t>
              </a:r>
              <a:endParaRPr lang="zh-CN" altLang="en-US" sz="26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6|4.4|6.7|0.7|3.5|1.7|2.5|4.8|3.5|2.5"/>
</p:tagLst>
</file>

<file path=ppt/tags/tag10.xml><?xml version="1.0" encoding="utf-8"?>
<p:tagLst xmlns:a="http://schemas.openxmlformats.org/drawingml/2006/main" xmlns:r="http://schemas.openxmlformats.org/officeDocument/2006/relationships" xmlns:p="http://schemas.openxmlformats.org/presentationml/2006/main">
  <p:tag name="TIMING" val="|0.9|0.4|0.4|0.4|0.3|0.4|0.4|0.2|0.1|0.4|0.4|0.1|0.2|0.4"/>
</p:tagLst>
</file>

<file path=ppt/tags/tag11.xml><?xml version="1.0" encoding="utf-8"?>
<p:tagLst xmlns:a="http://schemas.openxmlformats.org/drawingml/2006/main" xmlns:r="http://schemas.openxmlformats.org/officeDocument/2006/relationships" xmlns:p="http://schemas.openxmlformats.org/presentationml/2006/main">
  <p:tag name="TIMING" val="|0.9|0.4|0.4|0.4|0.3|0.4|0.4|0.2|0.1|0.4|0.4|0.1|0.2|0.4"/>
</p:tagLst>
</file>

<file path=ppt/tags/tag12.xml><?xml version="1.0" encoding="utf-8"?>
<p:tagLst xmlns:a="http://schemas.openxmlformats.org/drawingml/2006/main" xmlns:r="http://schemas.openxmlformats.org/officeDocument/2006/relationships" xmlns:p="http://schemas.openxmlformats.org/presentationml/2006/main">
  <p:tag name="TIMING" val="|0.7|2.8|1.5|1.2|0.8|1.1|1.3|1.9|1.5"/>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1.5|4.4|1.6"/>
</p:tagLst>
</file>

<file path=ppt/tags/tag15.xml><?xml version="1.0" encoding="utf-8"?>
<p:tagLst xmlns:a="http://schemas.openxmlformats.org/drawingml/2006/main" xmlns:r="http://schemas.openxmlformats.org/officeDocument/2006/relationships" xmlns:p="http://schemas.openxmlformats.org/presentationml/2006/main">
  <p:tag name="TIMING" val="|1.1|2.8|1|1.2|0.9|2.2|1.7|23"/>
</p:tagLst>
</file>

<file path=ppt/tags/tag16.xml><?xml version="1.0" encoding="utf-8"?>
<p:tagLst xmlns:a="http://schemas.openxmlformats.org/drawingml/2006/main" xmlns:r="http://schemas.openxmlformats.org/officeDocument/2006/relationships" xmlns:p="http://schemas.openxmlformats.org/presentationml/2006/main">
  <p:tag name="TIMING" val="|1.1|2.8|1|1.2|0.9|2.2|1.7|23"/>
</p:tagLst>
</file>

<file path=ppt/tags/tag17.xml><?xml version="1.0" encoding="utf-8"?>
<p:tagLst xmlns:a="http://schemas.openxmlformats.org/drawingml/2006/main" xmlns:r="http://schemas.openxmlformats.org/officeDocument/2006/relationships" xmlns:p="http://schemas.openxmlformats.org/presentationml/2006/main">
  <p:tag name="TIMING" val="|1.6|1.1|6.3|1.1|0.9|0.6|0.5"/>
</p:tagLst>
</file>

<file path=ppt/tags/tag18.xml><?xml version="1.0" encoding="utf-8"?>
<p:tagLst xmlns:a="http://schemas.openxmlformats.org/drawingml/2006/main" xmlns:r="http://schemas.openxmlformats.org/officeDocument/2006/relationships" xmlns:p="http://schemas.openxmlformats.org/presentationml/2006/main">
  <p:tag name="TIMING" val="|0.9|4.9"/>
</p:tagLst>
</file>

<file path=ppt/tags/tag19.xml><?xml version="1.0" encoding="utf-8"?>
<p:tagLst xmlns:a="http://schemas.openxmlformats.org/drawingml/2006/main" xmlns:r="http://schemas.openxmlformats.org/officeDocument/2006/relationships" xmlns:p="http://schemas.openxmlformats.org/presentationml/2006/main">
  <p:tag name="TIMING" val="|9.9|0.5|0.5|1.5"/>
</p:tagLst>
</file>

<file path=ppt/tags/tag2.xml><?xml version="1.0" encoding="utf-8"?>
<p:tagLst xmlns:a="http://schemas.openxmlformats.org/drawingml/2006/main" xmlns:r="http://schemas.openxmlformats.org/officeDocument/2006/relationships" xmlns:p="http://schemas.openxmlformats.org/presentationml/2006/main">
  <p:tag name="TIMING" val="|0.6|2.9|5.9|1.3|1.1"/>
</p:tagLst>
</file>

<file path=ppt/tags/tag20.xml><?xml version="1.0" encoding="utf-8"?>
<p:tagLst xmlns:a="http://schemas.openxmlformats.org/drawingml/2006/main" xmlns:r="http://schemas.openxmlformats.org/officeDocument/2006/relationships" xmlns:p="http://schemas.openxmlformats.org/presentationml/2006/main">
  <p:tag name="TIMING" val="|14.2|3|2.7|2.8|5.7|3.8"/>
</p:tagLst>
</file>

<file path=ppt/tags/tag21.xml><?xml version="1.0" encoding="utf-8"?>
<p:tagLst xmlns:a="http://schemas.openxmlformats.org/drawingml/2006/main" xmlns:r="http://schemas.openxmlformats.org/officeDocument/2006/relationships" xmlns:p="http://schemas.openxmlformats.org/presentationml/2006/main">
  <p:tag name="TIMING" val="|6"/>
</p:tagLst>
</file>

<file path=ppt/tags/tag3.xml><?xml version="1.0" encoding="utf-8"?>
<p:tagLst xmlns:a="http://schemas.openxmlformats.org/drawingml/2006/main" xmlns:r="http://schemas.openxmlformats.org/officeDocument/2006/relationships" xmlns:p="http://schemas.openxmlformats.org/presentationml/2006/main">
  <p:tag name="TIMING" val="|8.2"/>
</p:tagLst>
</file>

<file path=ppt/tags/tag4.xml><?xml version="1.0" encoding="utf-8"?>
<p:tagLst xmlns:a="http://schemas.openxmlformats.org/drawingml/2006/main" xmlns:r="http://schemas.openxmlformats.org/officeDocument/2006/relationships" xmlns:p="http://schemas.openxmlformats.org/presentationml/2006/main">
  <p:tag name="TIMING" val="|2.2|9"/>
</p:tagLst>
</file>

<file path=ppt/tags/tag5.xml><?xml version="1.0" encoding="utf-8"?>
<p:tagLst xmlns:a="http://schemas.openxmlformats.org/drawingml/2006/main" xmlns:r="http://schemas.openxmlformats.org/officeDocument/2006/relationships" xmlns:p="http://schemas.openxmlformats.org/presentationml/2006/main">
  <p:tag name="TIMING" val="|1.5|1.3|1.9|3|1.1"/>
</p:tagLst>
</file>

<file path=ppt/tags/tag6.xml><?xml version="1.0" encoding="utf-8"?>
<p:tagLst xmlns:a="http://schemas.openxmlformats.org/drawingml/2006/main" xmlns:r="http://schemas.openxmlformats.org/officeDocument/2006/relationships" xmlns:p="http://schemas.openxmlformats.org/presentationml/2006/main">
  <p:tag name="TIMING" val="|1.4|6.7|9|1.7|1.6"/>
</p:tagLst>
</file>

<file path=ppt/tags/tag7.xml><?xml version="1.0" encoding="utf-8"?>
<p:tagLst xmlns:a="http://schemas.openxmlformats.org/drawingml/2006/main" xmlns:r="http://schemas.openxmlformats.org/officeDocument/2006/relationships" xmlns:p="http://schemas.openxmlformats.org/presentationml/2006/main">
  <p:tag name="TIMING" val="|1.6|3.4|6.9"/>
</p:tagLst>
</file>

<file path=ppt/tags/tag8.xml><?xml version="1.0" encoding="utf-8"?>
<p:tagLst xmlns:a="http://schemas.openxmlformats.org/drawingml/2006/main" xmlns:r="http://schemas.openxmlformats.org/officeDocument/2006/relationships" xmlns:p="http://schemas.openxmlformats.org/presentationml/2006/main">
  <p:tag name="TIMING" val="|0.1|0.6|0.4|0.5|0.4|0.5"/>
</p:tagLst>
</file>

<file path=ppt/tags/tag9.xml><?xml version="1.0" encoding="utf-8"?>
<p:tagLst xmlns:a="http://schemas.openxmlformats.org/drawingml/2006/main" xmlns:r="http://schemas.openxmlformats.org/officeDocument/2006/relationships" xmlns:p="http://schemas.openxmlformats.org/presentationml/2006/main">
  <p:tag name="TIMING" val="|6.9|0.8|2.4|0.9|7.8|1|1.4|3.9|18.8|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8534</TotalTime>
  <Words>1535</Words>
  <Application>Microsoft Office PowerPoint</Application>
  <PresentationFormat>On-screen Show (4:3)</PresentationFormat>
  <Paragraphs>407</Paragraphs>
  <Slides>38</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 Unicode MS</vt:lpstr>
      <vt:lpstr>微软雅黑</vt:lpstr>
      <vt:lpstr>宋体</vt:lpstr>
      <vt:lpstr>Arial</vt:lpstr>
      <vt:lpstr>Calibri</vt:lpstr>
      <vt:lpstr>Cambria Math</vt:lpstr>
      <vt:lpstr>Microsoft Sans Serif</vt:lpstr>
      <vt:lpstr>MS Reference Sans Serif</vt:lpstr>
      <vt:lpstr>Office Theme</vt:lpstr>
      <vt:lpstr>On the Synchronization Bottleneck of    OpenStack-like Object Storage Service</vt:lpstr>
      <vt:lpstr>PowerPoint Presentation</vt:lpstr>
      <vt:lpstr>PowerPoint Presentation</vt:lpstr>
      <vt:lpstr>PowerPoint Presentation</vt:lpstr>
      <vt:lpstr>PowerPoint Presentation</vt:lpstr>
      <vt:lpstr>PowerPoint Presentation</vt:lpstr>
      <vt:lpstr>PowerPoint Presentation</vt:lpstr>
      <vt:lpstr>Motivation</vt:lpstr>
      <vt:lpstr>Overview</vt:lpstr>
      <vt:lpstr>PowerPoint Presentation</vt:lpstr>
      <vt:lpstr>Measurements Setup</vt:lpstr>
      <vt:lpstr>Sync Delay(Check Consistency)</vt:lpstr>
      <vt:lpstr>Multithreading</vt:lpstr>
      <vt:lpstr>Experimental Results</vt:lpstr>
      <vt:lpstr>A Step Further</vt:lpstr>
      <vt:lpstr>Objects are Stored in Groups</vt:lpstr>
      <vt:lpstr>Object Storage Structure</vt:lpstr>
      <vt:lpstr>Synchronization Message</vt:lpstr>
      <vt:lpstr>Synchronization Protocol</vt:lpstr>
      <vt:lpstr>More Findings</vt:lpstr>
      <vt:lpstr>PowerPoint Presentation</vt:lpstr>
      <vt:lpstr>PowerPoint Presentation</vt:lpstr>
      <vt:lpstr>From Existing Mechanism</vt:lpstr>
      <vt:lpstr>LightSync:Hash of Hashes(HoH)</vt:lpstr>
      <vt:lpstr>LightSync:HoH’s Protocol</vt:lpstr>
      <vt:lpstr>LightSync: Circular Hash Checking(CHC)</vt:lpstr>
      <vt:lpstr>Lightsync: CHC Node Failure</vt:lpstr>
      <vt:lpstr>Lightsync: CHC Disk Full/Failed</vt:lpstr>
      <vt:lpstr>PowerPoint Presentation</vt:lpstr>
      <vt:lpstr>Evaluation: Sync Delay</vt:lpstr>
      <vt:lpstr>Evaluation: Network Traffic</vt:lpstr>
      <vt:lpstr>PowerPoint Presentation</vt:lpstr>
      <vt:lpstr>PowerPoint Presentation</vt:lpstr>
      <vt:lpstr>PowerPoint Presentation</vt:lpstr>
      <vt:lpstr>PowerPoint Presentation</vt:lpstr>
      <vt:lpstr>PowerPoint Presentation</vt:lpstr>
      <vt:lpstr>LightSync: Deployed as a Patch</vt:lpstr>
      <vt:lpstr>Large Scale Measurements (64 VMs)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OPENSTACK SWIFT OBJECT REPLICATION MECANISM</dc:title>
  <dc:creator>THIERRY</dc:creator>
  <cp:lastModifiedBy>Thierry TITCHEU CHEKAM</cp:lastModifiedBy>
  <cp:revision>939</cp:revision>
  <dcterms:created xsi:type="dcterms:W3CDTF">2006-08-16T00:00:00Z</dcterms:created>
  <dcterms:modified xsi:type="dcterms:W3CDTF">2016-04-12T16:44:45Z</dcterms:modified>
</cp:coreProperties>
</file>